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8" r:id="rId2"/>
    <p:sldId id="262" r:id="rId3"/>
    <p:sldId id="299" r:id="rId4"/>
    <p:sldId id="328" r:id="rId5"/>
    <p:sldId id="327" r:id="rId6"/>
    <p:sldId id="303" r:id="rId7"/>
    <p:sldId id="260" r:id="rId8"/>
    <p:sldId id="304" r:id="rId9"/>
    <p:sldId id="331" r:id="rId10"/>
    <p:sldId id="305" r:id="rId11"/>
    <p:sldId id="323" r:id="rId12"/>
    <p:sldId id="326" r:id="rId13"/>
    <p:sldId id="300" r:id="rId14"/>
    <p:sldId id="306" r:id="rId15"/>
    <p:sldId id="324" r:id="rId16"/>
    <p:sldId id="325" r:id="rId17"/>
    <p:sldId id="301" r:id="rId18"/>
    <p:sldId id="320" r:id="rId19"/>
    <p:sldId id="315" r:id="rId20"/>
    <p:sldId id="317" r:id="rId21"/>
    <p:sldId id="316" r:id="rId22"/>
    <p:sldId id="302" r:id="rId23"/>
    <p:sldId id="318" r:id="rId24"/>
    <p:sldId id="321" r:id="rId25"/>
    <p:sldId id="330" r:id="rId26"/>
    <p:sldId id="283" r:id="rId27"/>
    <p:sldId id="329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F57FB0"/>
    <a:srgbClr val="DF7A5D"/>
    <a:srgbClr val="C62226"/>
    <a:srgbClr val="EFC415"/>
    <a:srgbClr val="6BC0E8"/>
    <a:srgbClr val="54BEB7"/>
    <a:srgbClr val="F26C72"/>
    <a:srgbClr val="F793BB"/>
    <a:srgbClr val="FCD9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06" autoAdjust="0"/>
    <p:restoredTop sz="83387"/>
  </p:normalViewPr>
  <p:slideViewPr>
    <p:cSldViewPr>
      <p:cViewPr varScale="1">
        <p:scale>
          <a:sx n="136" d="100"/>
          <a:sy n="136" d="100"/>
        </p:scale>
        <p:origin x="1344" y="18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2.png>
</file>

<file path=ppt/media/image23.jpeg>
</file>

<file path=ppt/media/image230.png>
</file>

<file path=ppt/media/image231.png>
</file>

<file path=ppt/media/image24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9C5117-9296-4C12-B66D-9672E8CE16C4}" type="datetimeFigureOut">
              <a:rPr lang="zh-CN" altLang="en-US" smtClean="0"/>
              <a:t>2023/12/1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D75D0F-DBA7-4D7E-8B01-F91AB1F2A6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826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zh-CN" sz="1200" dirty="0"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93222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32090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09476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89857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94475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00613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8763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61310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17111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22427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39112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59638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20133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3531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98774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0361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07637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683829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15548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44792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84150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19375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25489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0884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86402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75D0F-DBA7-4D7E-8B01-F91AB1F2A6E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15863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496D9C3-C3AA-44D1-93A8-6BF2BCC07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5231B-1975-4597-A7FC-F3E3970D2129}" type="datetimeFigureOut">
              <a:rPr lang="zh-CN" altLang="en-US" smtClean="0"/>
              <a:t>2023/12/1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B88FDB8-034C-4249-B3AD-36091DBE7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D31CC5-C0F8-4B1B-893C-8A8A0042D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E7648-1F5C-4AD2-A8B7-BB601F8ADA5C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 descr="图片包含 LEGO, 玩具&#10;&#10;已生成极高可信度的说明">
            <a:extLst>
              <a:ext uri="{FF2B5EF4-FFF2-40B4-BE49-F238E27FC236}">
                <a16:creationId xmlns:a16="http://schemas.microsoft.com/office/drawing/2014/main" id="{95930FC8-F519-4234-9EF5-CBAF2C804F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48" b="42305"/>
          <a:stretch/>
        </p:blipFill>
        <p:spPr>
          <a:xfrm rot="5894795">
            <a:off x="-1060405" y="-518547"/>
            <a:ext cx="3159535" cy="2812762"/>
          </a:xfrm>
          <a:prstGeom prst="rect">
            <a:avLst/>
          </a:prstGeom>
        </p:spPr>
      </p:pic>
      <p:pic>
        <p:nvPicPr>
          <p:cNvPr id="9" name="图片 8" descr="图片包含 LEGO, 玩具&#10;&#10;已生成极高可信度的说明">
            <a:extLst>
              <a:ext uri="{FF2B5EF4-FFF2-40B4-BE49-F238E27FC236}">
                <a16:creationId xmlns:a16="http://schemas.microsoft.com/office/drawing/2014/main" id="{9414219C-A971-41E5-BC0E-A5EB53891D5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221" b="57592"/>
          <a:stretch/>
        </p:blipFill>
        <p:spPr>
          <a:xfrm rot="541162">
            <a:off x="10552866" y="5147591"/>
            <a:ext cx="2475148" cy="2369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383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pattFill prst="pct5">
          <a:fgClr>
            <a:srgbClr val="F793BB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650130B8-1C1E-E965-0AE7-B36B5E6F6B3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Group 4">
            <a:extLst>
              <a:ext uri="{FF2B5EF4-FFF2-40B4-BE49-F238E27FC236}">
                <a16:creationId xmlns:a16="http://schemas.microsoft.com/office/drawing/2014/main" id="{6D489A3F-23E5-454F-9CD5-AE6CC89109E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-1608856" y="-1865385"/>
            <a:ext cx="3960440" cy="3465586"/>
            <a:chOff x="13" y="-244"/>
            <a:chExt cx="4938" cy="4321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9C6656E7-D210-4292-99F4-6E6FEAFFB5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" y="-244"/>
              <a:ext cx="2258" cy="2246"/>
            </a:xfrm>
            <a:custGeom>
              <a:avLst/>
              <a:gdLst>
                <a:gd name="T0" fmla="*/ 1273 w 1515"/>
                <a:gd name="T1" fmla="*/ 497 h 1507"/>
                <a:gd name="T2" fmla="*/ 1155 w 1515"/>
                <a:gd name="T3" fmla="*/ 615 h 1507"/>
                <a:gd name="T4" fmla="*/ 1272 w 1515"/>
                <a:gd name="T5" fmla="*/ 733 h 1507"/>
                <a:gd name="T6" fmla="*/ 1272 w 1515"/>
                <a:gd name="T7" fmla="*/ 774 h 1507"/>
                <a:gd name="T8" fmla="*/ 1101 w 1515"/>
                <a:gd name="T9" fmla="*/ 945 h 1507"/>
                <a:gd name="T10" fmla="*/ 1219 w 1515"/>
                <a:gd name="T11" fmla="*/ 1063 h 1507"/>
                <a:gd name="T12" fmla="*/ 1499 w 1515"/>
                <a:gd name="T13" fmla="*/ 783 h 1507"/>
                <a:gd name="T14" fmla="*/ 1499 w 1515"/>
                <a:gd name="T15" fmla="*/ 723 h 1507"/>
                <a:gd name="T16" fmla="*/ 1273 w 1515"/>
                <a:gd name="T17" fmla="*/ 497 h 1507"/>
                <a:gd name="T18" fmla="*/ 758 w 1515"/>
                <a:gd name="T19" fmla="*/ 0 h 1507"/>
                <a:gd name="T20" fmla="*/ 728 w 1515"/>
                <a:gd name="T21" fmla="*/ 12 h 1507"/>
                <a:gd name="T22" fmla="*/ 17 w 1515"/>
                <a:gd name="T23" fmla="*/ 723 h 1507"/>
                <a:gd name="T24" fmla="*/ 17 w 1515"/>
                <a:gd name="T25" fmla="*/ 783 h 1507"/>
                <a:gd name="T26" fmla="*/ 728 w 1515"/>
                <a:gd name="T27" fmla="*/ 1495 h 1507"/>
                <a:gd name="T28" fmla="*/ 758 w 1515"/>
                <a:gd name="T29" fmla="*/ 1507 h 1507"/>
                <a:gd name="T30" fmla="*/ 788 w 1515"/>
                <a:gd name="T31" fmla="*/ 1494 h 1507"/>
                <a:gd name="T32" fmla="*/ 1101 w 1515"/>
                <a:gd name="T33" fmla="*/ 1181 h 1507"/>
                <a:gd name="T34" fmla="*/ 983 w 1515"/>
                <a:gd name="T35" fmla="*/ 1063 h 1507"/>
                <a:gd name="T36" fmla="*/ 779 w 1515"/>
                <a:gd name="T37" fmla="*/ 1268 h 1507"/>
                <a:gd name="T38" fmla="*/ 758 w 1515"/>
                <a:gd name="T39" fmla="*/ 1276 h 1507"/>
                <a:gd name="T40" fmla="*/ 737 w 1515"/>
                <a:gd name="T41" fmla="*/ 1268 h 1507"/>
                <a:gd name="T42" fmla="*/ 243 w 1515"/>
                <a:gd name="T43" fmla="*/ 774 h 1507"/>
                <a:gd name="T44" fmla="*/ 243 w 1515"/>
                <a:gd name="T45" fmla="*/ 733 h 1507"/>
                <a:gd name="T46" fmla="*/ 737 w 1515"/>
                <a:gd name="T47" fmla="*/ 239 h 1507"/>
                <a:gd name="T48" fmla="*/ 758 w 1515"/>
                <a:gd name="T49" fmla="*/ 230 h 1507"/>
                <a:gd name="T50" fmla="*/ 779 w 1515"/>
                <a:gd name="T51" fmla="*/ 239 h 1507"/>
                <a:gd name="T52" fmla="*/ 1037 w 1515"/>
                <a:gd name="T53" fmla="*/ 497 h 1507"/>
                <a:gd name="T54" fmla="*/ 1155 w 1515"/>
                <a:gd name="T55" fmla="*/ 379 h 1507"/>
                <a:gd name="T56" fmla="*/ 788 w 1515"/>
                <a:gd name="T57" fmla="*/ 12 h 1507"/>
                <a:gd name="T58" fmla="*/ 758 w 1515"/>
                <a:gd name="T59" fmla="*/ 0 h 1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15" h="1507">
                  <a:moveTo>
                    <a:pt x="1273" y="497"/>
                  </a:moveTo>
                  <a:cubicBezTo>
                    <a:pt x="1155" y="615"/>
                    <a:pt x="1155" y="615"/>
                    <a:pt x="1155" y="615"/>
                  </a:cubicBezTo>
                  <a:cubicBezTo>
                    <a:pt x="1272" y="733"/>
                    <a:pt x="1272" y="733"/>
                    <a:pt x="1272" y="733"/>
                  </a:cubicBezTo>
                  <a:cubicBezTo>
                    <a:pt x="1284" y="744"/>
                    <a:pt x="1284" y="763"/>
                    <a:pt x="1272" y="774"/>
                  </a:cubicBezTo>
                  <a:cubicBezTo>
                    <a:pt x="1101" y="945"/>
                    <a:pt x="1101" y="945"/>
                    <a:pt x="1101" y="945"/>
                  </a:cubicBezTo>
                  <a:cubicBezTo>
                    <a:pt x="1219" y="1063"/>
                    <a:pt x="1219" y="1063"/>
                    <a:pt x="1219" y="1063"/>
                  </a:cubicBezTo>
                  <a:cubicBezTo>
                    <a:pt x="1499" y="783"/>
                    <a:pt x="1499" y="783"/>
                    <a:pt x="1499" y="783"/>
                  </a:cubicBezTo>
                  <a:cubicBezTo>
                    <a:pt x="1515" y="767"/>
                    <a:pt x="1515" y="740"/>
                    <a:pt x="1499" y="723"/>
                  </a:cubicBezTo>
                  <a:cubicBezTo>
                    <a:pt x="1273" y="497"/>
                    <a:pt x="1273" y="497"/>
                    <a:pt x="1273" y="497"/>
                  </a:cubicBezTo>
                  <a:moveTo>
                    <a:pt x="758" y="0"/>
                  </a:moveTo>
                  <a:cubicBezTo>
                    <a:pt x="747" y="0"/>
                    <a:pt x="736" y="4"/>
                    <a:pt x="728" y="12"/>
                  </a:cubicBezTo>
                  <a:cubicBezTo>
                    <a:pt x="17" y="723"/>
                    <a:pt x="17" y="723"/>
                    <a:pt x="17" y="723"/>
                  </a:cubicBezTo>
                  <a:cubicBezTo>
                    <a:pt x="0" y="740"/>
                    <a:pt x="0" y="767"/>
                    <a:pt x="17" y="783"/>
                  </a:cubicBezTo>
                  <a:cubicBezTo>
                    <a:pt x="728" y="1495"/>
                    <a:pt x="728" y="1495"/>
                    <a:pt x="728" y="1495"/>
                  </a:cubicBezTo>
                  <a:cubicBezTo>
                    <a:pt x="736" y="1503"/>
                    <a:pt x="747" y="1507"/>
                    <a:pt x="758" y="1507"/>
                  </a:cubicBezTo>
                  <a:cubicBezTo>
                    <a:pt x="769" y="1507"/>
                    <a:pt x="779" y="1503"/>
                    <a:pt x="788" y="1494"/>
                  </a:cubicBezTo>
                  <a:cubicBezTo>
                    <a:pt x="1101" y="1181"/>
                    <a:pt x="1101" y="1181"/>
                    <a:pt x="1101" y="1181"/>
                  </a:cubicBezTo>
                  <a:cubicBezTo>
                    <a:pt x="983" y="1063"/>
                    <a:pt x="983" y="1063"/>
                    <a:pt x="983" y="1063"/>
                  </a:cubicBezTo>
                  <a:cubicBezTo>
                    <a:pt x="779" y="1268"/>
                    <a:pt x="779" y="1268"/>
                    <a:pt x="779" y="1268"/>
                  </a:cubicBezTo>
                  <a:cubicBezTo>
                    <a:pt x="773" y="1274"/>
                    <a:pt x="765" y="1276"/>
                    <a:pt x="758" y="1276"/>
                  </a:cubicBezTo>
                  <a:cubicBezTo>
                    <a:pt x="750" y="1276"/>
                    <a:pt x="743" y="1274"/>
                    <a:pt x="737" y="1268"/>
                  </a:cubicBezTo>
                  <a:cubicBezTo>
                    <a:pt x="243" y="774"/>
                    <a:pt x="243" y="774"/>
                    <a:pt x="243" y="774"/>
                  </a:cubicBezTo>
                  <a:cubicBezTo>
                    <a:pt x="232" y="763"/>
                    <a:pt x="232" y="744"/>
                    <a:pt x="243" y="733"/>
                  </a:cubicBezTo>
                  <a:cubicBezTo>
                    <a:pt x="737" y="239"/>
                    <a:pt x="737" y="239"/>
                    <a:pt x="737" y="239"/>
                  </a:cubicBezTo>
                  <a:cubicBezTo>
                    <a:pt x="743" y="233"/>
                    <a:pt x="750" y="230"/>
                    <a:pt x="758" y="230"/>
                  </a:cubicBezTo>
                  <a:cubicBezTo>
                    <a:pt x="765" y="230"/>
                    <a:pt x="773" y="233"/>
                    <a:pt x="779" y="239"/>
                  </a:cubicBezTo>
                  <a:cubicBezTo>
                    <a:pt x="1037" y="497"/>
                    <a:pt x="1037" y="497"/>
                    <a:pt x="1037" y="497"/>
                  </a:cubicBezTo>
                  <a:cubicBezTo>
                    <a:pt x="1155" y="379"/>
                    <a:pt x="1155" y="379"/>
                    <a:pt x="1155" y="379"/>
                  </a:cubicBezTo>
                  <a:cubicBezTo>
                    <a:pt x="788" y="12"/>
                    <a:pt x="788" y="12"/>
                    <a:pt x="788" y="12"/>
                  </a:cubicBezTo>
                  <a:cubicBezTo>
                    <a:pt x="779" y="4"/>
                    <a:pt x="769" y="0"/>
                    <a:pt x="758" y="0"/>
                  </a:cubicBezTo>
                </a:path>
              </a:pathLst>
            </a:custGeom>
            <a:solidFill>
              <a:srgbClr val="FAB0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10255D75-AC9B-4499-89F0-BDE962F25F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6" y="950"/>
              <a:ext cx="2259" cy="2246"/>
            </a:xfrm>
            <a:custGeom>
              <a:avLst/>
              <a:gdLst>
                <a:gd name="T0" fmla="*/ 568 w 1516"/>
                <a:gd name="T1" fmla="*/ 1098 h 1507"/>
                <a:gd name="T2" fmla="*/ 450 w 1516"/>
                <a:gd name="T3" fmla="*/ 1216 h 1507"/>
                <a:gd name="T4" fmla="*/ 728 w 1516"/>
                <a:gd name="T5" fmla="*/ 1495 h 1507"/>
                <a:gd name="T6" fmla="*/ 758 w 1516"/>
                <a:gd name="T7" fmla="*/ 1507 h 1507"/>
                <a:gd name="T8" fmla="*/ 788 w 1516"/>
                <a:gd name="T9" fmla="*/ 1495 h 1507"/>
                <a:gd name="T10" fmla="*/ 1016 w 1516"/>
                <a:gd name="T11" fmla="*/ 1267 h 1507"/>
                <a:gd name="T12" fmla="*/ 898 w 1516"/>
                <a:gd name="T13" fmla="*/ 1149 h 1507"/>
                <a:gd name="T14" fmla="*/ 779 w 1516"/>
                <a:gd name="T15" fmla="*/ 1268 h 1507"/>
                <a:gd name="T16" fmla="*/ 758 w 1516"/>
                <a:gd name="T17" fmla="*/ 1277 h 1507"/>
                <a:gd name="T18" fmla="*/ 737 w 1516"/>
                <a:gd name="T19" fmla="*/ 1268 h 1507"/>
                <a:gd name="T20" fmla="*/ 568 w 1516"/>
                <a:gd name="T21" fmla="*/ 1098 h 1507"/>
                <a:gd name="T22" fmla="*/ 337 w 1516"/>
                <a:gd name="T23" fmla="*/ 403 h 1507"/>
                <a:gd name="T24" fmla="*/ 17 w 1516"/>
                <a:gd name="T25" fmla="*/ 723 h 1507"/>
                <a:gd name="T26" fmla="*/ 17 w 1516"/>
                <a:gd name="T27" fmla="*/ 783 h 1507"/>
                <a:gd name="T28" fmla="*/ 363 w 1516"/>
                <a:gd name="T29" fmla="*/ 1129 h 1507"/>
                <a:gd name="T30" fmla="*/ 481 w 1516"/>
                <a:gd name="T31" fmla="*/ 1011 h 1507"/>
                <a:gd name="T32" fmla="*/ 244 w 1516"/>
                <a:gd name="T33" fmla="*/ 774 h 1507"/>
                <a:gd name="T34" fmla="*/ 244 w 1516"/>
                <a:gd name="T35" fmla="*/ 733 h 1507"/>
                <a:gd name="T36" fmla="*/ 455 w 1516"/>
                <a:gd name="T37" fmla="*/ 521 h 1507"/>
                <a:gd name="T38" fmla="*/ 337 w 1516"/>
                <a:gd name="T39" fmla="*/ 403 h 1507"/>
                <a:gd name="T40" fmla="*/ 1132 w 1516"/>
                <a:gd name="T41" fmla="*/ 356 h 1507"/>
                <a:gd name="T42" fmla="*/ 1014 w 1516"/>
                <a:gd name="T43" fmla="*/ 474 h 1507"/>
                <a:gd name="T44" fmla="*/ 1273 w 1516"/>
                <a:gd name="T45" fmla="*/ 733 h 1507"/>
                <a:gd name="T46" fmla="*/ 1273 w 1516"/>
                <a:gd name="T47" fmla="*/ 774 h 1507"/>
                <a:gd name="T48" fmla="*/ 985 w 1516"/>
                <a:gd name="T49" fmla="*/ 1062 h 1507"/>
                <a:gd name="T50" fmla="*/ 1103 w 1516"/>
                <a:gd name="T51" fmla="*/ 1180 h 1507"/>
                <a:gd name="T52" fmla="*/ 1499 w 1516"/>
                <a:gd name="T53" fmla="*/ 783 h 1507"/>
                <a:gd name="T54" fmla="*/ 1499 w 1516"/>
                <a:gd name="T55" fmla="*/ 723 h 1507"/>
                <a:gd name="T56" fmla="*/ 1132 w 1516"/>
                <a:gd name="T57" fmla="*/ 356 h 1507"/>
                <a:gd name="T58" fmla="*/ 758 w 1516"/>
                <a:gd name="T59" fmla="*/ 0 h 1507"/>
                <a:gd name="T60" fmla="*/ 728 w 1516"/>
                <a:gd name="T61" fmla="*/ 12 h 1507"/>
                <a:gd name="T62" fmla="*/ 455 w 1516"/>
                <a:gd name="T63" fmla="*/ 285 h 1507"/>
                <a:gd name="T64" fmla="*/ 573 w 1516"/>
                <a:gd name="T65" fmla="*/ 403 h 1507"/>
                <a:gd name="T66" fmla="*/ 737 w 1516"/>
                <a:gd name="T67" fmla="*/ 239 h 1507"/>
                <a:gd name="T68" fmla="*/ 758 w 1516"/>
                <a:gd name="T69" fmla="*/ 230 h 1507"/>
                <a:gd name="T70" fmla="*/ 779 w 1516"/>
                <a:gd name="T71" fmla="*/ 239 h 1507"/>
                <a:gd name="T72" fmla="*/ 897 w 1516"/>
                <a:gd name="T73" fmla="*/ 356 h 1507"/>
                <a:gd name="T74" fmla="*/ 1014 w 1516"/>
                <a:gd name="T75" fmla="*/ 238 h 1507"/>
                <a:gd name="T76" fmla="*/ 788 w 1516"/>
                <a:gd name="T77" fmla="*/ 12 h 1507"/>
                <a:gd name="T78" fmla="*/ 758 w 1516"/>
                <a:gd name="T79" fmla="*/ 0 h 1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16" h="1507">
                  <a:moveTo>
                    <a:pt x="568" y="1098"/>
                  </a:moveTo>
                  <a:cubicBezTo>
                    <a:pt x="450" y="1216"/>
                    <a:pt x="450" y="1216"/>
                    <a:pt x="450" y="1216"/>
                  </a:cubicBezTo>
                  <a:cubicBezTo>
                    <a:pt x="728" y="1495"/>
                    <a:pt x="728" y="1495"/>
                    <a:pt x="728" y="1495"/>
                  </a:cubicBezTo>
                  <a:cubicBezTo>
                    <a:pt x="736" y="1503"/>
                    <a:pt x="747" y="1507"/>
                    <a:pt x="758" y="1507"/>
                  </a:cubicBezTo>
                  <a:cubicBezTo>
                    <a:pt x="769" y="1507"/>
                    <a:pt x="780" y="1503"/>
                    <a:pt x="788" y="1495"/>
                  </a:cubicBezTo>
                  <a:cubicBezTo>
                    <a:pt x="1016" y="1267"/>
                    <a:pt x="1016" y="1267"/>
                    <a:pt x="1016" y="1267"/>
                  </a:cubicBezTo>
                  <a:cubicBezTo>
                    <a:pt x="898" y="1149"/>
                    <a:pt x="898" y="1149"/>
                    <a:pt x="898" y="1149"/>
                  </a:cubicBezTo>
                  <a:cubicBezTo>
                    <a:pt x="779" y="1268"/>
                    <a:pt x="779" y="1268"/>
                    <a:pt x="779" y="1268"/>
                  </a:cubicBezTo>
                  <a:cubicBezTo>
                    <a:pt x="773" y="1274"/>
                    <a:pt x="766" y="1277"/>
                    <a:pt x="758" y="1277"/>
                  </a:cubicBezTo>
                  <a:cubicBezTo>
                    <a:pt x="751" y="1277"/>
                    <a:pt x="743" y="1274"/>
                    <a:pt x="737" y="1268"/>
                  </a:cubicBezTo>
                  <a:cubicBezTo>
                    <a:pt x="568" y="1098"/>
                    <a:pt x="568" y="1098"/>
                    <a:pt x="568" y="1098"/>
                  </a:cubicBezTo>
                  <a:moveTo>
                    <a:pt x="337" y="403"/>
                  </a:moveTo>
                  <a:cubicBezTo>
                    <a:pt x="17" y="723"/>
                    <a:pt x="17" y="723"/>
                    <a:pt x="17" y="723"/>
                  </a:cubicBezTo>
                  <a:cubicBezTo>
                    <a:pt x="0" y="740"/>
                    <a:pt x="1" y="767"/>
                    <a:pt x="17" y="783"/>
                  </a:cubicBezTo>
                  <a:cubicBezTo>
                    <a:pt x="363" y="1129"/>
                    <a:pt x="363" y="1129"/>
                    <a:pt x="363" y="1129"/>
                  </a:cubicBezTo>
                  <a:cubicBezTo>
                    <a:pt x="481" y="1011"/>
                    <a:pt x="481" y="1011"/>
                    <a:pt x="481" y="1011"/>
                  </a:cubicBezTo>
                  <a:cubicBezTo>
                    <a:pt x="244" y="774"/>
                    <a:pt x="244" y="774"/>
                    <a:pt x="244" y="774"/>
                  </a:cubicBezTo>
                  <a:cubicBezTo>
                    <a:pt x="232" y="763"/>
                    <a:pt x="232" y="744"/>
                    <a:pt x="244" y="733"/>
                  </a:cubicBezTo>
                  <a:cubicBezTo>
                    <a:pt x="455" y="521"/>
                    <a:pt x="455" y="521"/>
                    <a:pt x="455" y="521"/>
                  </a:cubicBezTo>
                  <a:cubicBezTo>
                    <a:pt x="337" y="403"/>
                    <a:pt x="337" y="403"/>
                    <a:pt x="337" y="403"/>
                  </a:cubicBezTo>
                  <a:moveTo>
                    <a:pt x="1132" y="356"/>
                  </a:moveTo>
                  <a:cubicBezTo>
                    <a:pt x="1014" y="474"/>
                    <a:pt x="1014" y="474"/>
                    <a:pt x="1014" y="474"/>
                  </a:cubicBezTo>
                  <a:cubicBezTo>
                    <a:pt x="1273" y="733"/>
                    <a:pt x="1273" y="733"/>
                    <a:pt x="1273" y="733"/>
                  </a:cubicBezTo>
                  <a:cubicBezTo>
                    <a:pt x="1284" y="744"/>
                    <a:pt x="1284" y="763"/>
                    <a:pt x="1273" y="774"/>
                  </a:cubicBezTo>
                  <a:cubicBezTo>
                    <a:pt x="985" y="1062"/>
                    <a:pt x="985" y="1062"/>
                    <a:pt x="985" y="1062"/>
                  </a:cubicBezTo>
                  <a:cubicBezTo>
                    <a:pt x="1103" y="1180"/>
                    <a:pt x="1103" y="1180"/>
                    <a:pt x="1103" y="1180"/>
                  </a:cubicBezTo>
                  <a:cubicBezTo>
                    <a:pt x="1499" y="783"/>
                    <a:pt x="1499" y="783"/>
                    <a:pt x="1499" y="783"/>
                  </a:cubicBezTo>
                  <a:cubicBezTo>
                    <a:pt x="1516" y="767"/>
                    <a:pt x="1516" y="740"/>
                    <a:pt x="1499" y="723"/>
                  </a:cubicBezTo>
                  <a:cubicBezTo>
                    <a:pt x="1132" y="356"/>
                    <a:pt x="1132" y="356"/>
                    <a:pt x="1132" y="356"/>
                  </a:cubicBezTo>
                  <a:moveTo>
                    <a:pt x="758" y="0"/>
                  </a:moveTo>
                  <a:cubicBezTo>
                    <a:pt x="747" y="0"/>
                    <a:pt x="736" y="4"/>
                    <a:pt x="728" y="12"/>
                  </a:cubicBezTo>
                  <a:cubicBezTo>
                    <a:pt x="455" y="285"/>
                    <a:pt x="455" y="285"/>
                    <a:pt x="455" y="285"/>
                  </a:cubicBezTo>
                  <a:cubicBezTo>
                    <a:pt x="573" y="403"/>
                    <a:pt x="573" y="403"/>
                    <a:pt x="573" y="403"/>
                  </a:cubicBezTo>
                  <a:cubicBezTo>
                    <a:pt x="737" y="239"/>
                    <a:pt x="737" y="239"/>
                    <a:pt x="737" y="239"/>
                  </a:cubicBezTo>
                  <a:cubicBezTo>
                    <a:pt x="743" y="233"/>
                    <a:pt x="751" y="230"/>
                    <a:pt x="758" y="230"/>
                  </a:cubicBezTo>
                  <a:cubicBezTo>
                    <a:pt x="766" y="230"/>
                    <a:pt x="773" y="233"/>
                    <a:pt x="779" y="239"/>
                  </a:cubicBezTo>
                  <a:cubicBezTo>
                    <a:pt x="897" y="356"/>
                    <a:pt x="897" y="356"/>
                    <a:pt x="897" y="356"/>
                  </a:cubicBezTo>
                  <a:cubicBezTo>
                    <a:pt x="1014" y="238"/>
                    <a:pt x="1014" y="238"/>
                    <a:pt x="1014" y="238"/>
                  </a:cubicBezTo>
                  <a:cubicBezTo>
                    <a:pt x="788" y="12"/>
                    <a:pt x="788" y="12"/>
                    <a:pt x="788" y="12"/>
                  </a:cubicBezTo>
                  <a:cubicBezTo>
                    <a:pt x="780" y="4"/>
                    <a:pt x="769" y="0"/>
                    <a:pt x="758" y="0"/>
                  </a:cubicBezTo>
                </a:path>
              </a:pathLst>
            </a:custGeom>
            <a:solidFill>
              <a:srgbClr val="7DCC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FF58096F-52F5-4CEA-9D44-F200687E5A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17" y="-163"/>
              <a:ext cx="2258" cy="2246"/>
            </a:xfrm>
            <a:custGeom>
              <a:avLst/>
              <a:gdLst>
                <a:gd name="T0" fmla="*/ 943 w 1515"/>
                <a:gd name="T1" fmla="*/ 1103 h 1507"/>
                <a:gd name="T2" fmla="*/ 778 w 1515"/>
                <a:gd name="T3" fmla="*/ 1268 h 1507"/>
                <a:gd name="T4" fmla="*/ 757 w 1515"/>
                <a:gd name="T5" fmla="*/ 1276 h 1507"/>
                <a:gd name="T6" fmla="*/ 736 w 1515"/>
                <a:gd name="T7" fmla="*/ 1268 h 1507"/>
                <a:gd name="T8" fmla="*/ 619 w 1515"/>
                <a:gd name="T9" fmla="*/ 1150 h 1507"/>
                <a:gd name="T10" fmla="*/ 501 w 1515"/>
                <a:gd name="T11" fmla="*/ 1268 h 1507"/>
                <a:gd name="T12" fmla="*/ 727 w 1515"/>
                <a:gd name="T13" fmla="*/ 1495 h 1507"/>
                <a:gd name="T14" fmla="*/ 757 w 1515"/>
                <a:gd name="T15" fmla="*/ 1507 h 1507"/>
                <a:gd name="T16" fmla="*/ 787 w 1515"/>
                <a:gd name="T17" fmla="*/ 1495 h 1507"/>
                <a:gd name="T18" fmla="*/ 1060 w 1515"/>
                <a:gd name="T19" fmla="*/ 1221 h 1507"/>
                <a:gd name="T20" fmla="*/ 943 w 1515"/>
                <a:gd name="T21" fmla="*/ 1103 h 1507"/>
                <a:gd name="T22" fmla="*/ 478 w 1515"/>
                <a:gd name="T23" fmla="*/ 1009 h 1507"/>
                <a:gd name="T24" fmla="*/ 360 w 1515"/>
                <a:gd name="T25" fmla="*/ 1127 h 1507"/>
                <a:gd name="T26" fmla="*/ 383 w 1515"/>
                <a:gd name="T27" fmla="*/ 1150 h 1507"/>
                <a:gd name="T28" fmla="*/ 501 w 1515"/>
                <a:gd name="T29" fmla="*/ 1032 h 1507"/>
                <a:gd name="T30" fmla="*/ 478 w 1515"/>
                <a:gd name="T31" fmla="*/ 1009 h 1507"/>
                <a:gd name="T32" fmla="*/ 1096 w 1515"/>
                <a:gd name="T33" fmla="*/ 950 h 1507"/>
                <a:gd name="T34" fmla="*/ 1060 w 1515"/>
                <a:gd name="T35" fmla="*/ 985 h 1507"/>
                <a:gd name="T36" fmla="*/ 1178 w 1515"/>
                <a:gd name="T37" fmla="*/ 1103 h 1507"/>
                <a:gd name="T38" fmla="*/ 1214 w 1515"/>
                <a:gd name="T39" fmla="*/ 1068 h 1507"/>
                <a:gd name="T40" fmla="*/ 1096 w 1515"/>
                <a:gd name="T41" fmla="*/ 950 h 1507"/>
                <a:gd name="T42" fmla="*/ 1227 w 1515"/>
                <a:gd name="T43" fmla="*/ 452 h 1507"/>
                <a:gd name="T44" fmla="*/ 1109 w 1515"/>
                <a:gd name="T45" fmla="*/ 569 h 1507"/>
                <a:gd name="T46" fmla="*/ 1272 w 1515"/>
                <a:gd name="T47" fmla="*/ 733 h 1507"/>
                <a:gd name="T48" fmla="*/ 1272 w 1515"/>
                <a:gd name="T49" fmla="*/ 774 h 1507"/>
                <a:gd name="T50" fmla="*/ 1184 w 1515"/>
                <a:gd name="T51" fmla="*/ 862 h 1507"/>
                <a:gd name="T52" fmla="*/ 1302 w 1515"/>
                <a:gd name="T53" fmla="*/ 980 h 1507"/>
                <a:gd name="T54" fmla="*/ 1498 w 1515"/>
                <a:gd name="T55" fmla="*/ 783 h 1507"/>
                <a:gd name="T56" fmla="*/ 1498 w 1515"/>
                <a:gd name="T57" fmla="*/ 723 h 1507"/>
                <a:gd name="T58" fmla="*/ 1227 w 1515"/>
                <a:gd name="T59" fmla="*/ 452 h 1507"/>
                <a:gd name="T60" fmla="*/ 296 w 1515"/>
                <a:gd name="T61" fmla="*/ 443 h 1507"/>
                <a:gd name="T62" fmla="*/ 16 w 1515"/>
                <a:gd name="T63" fmla="*/ 723 h 1507"/>
                <a:gd name="T64" fmla="*/ 16 w 1515"/>
                <a:gd name="T65" fmla="*/ 783 h 1507"/>
                <a:gd name="T66" fmla="*/ 242 w 1515"/>
                <a:gd name="T67" fmla="*/ 1009 h 1507"/>
                <a:gd name="T68" fmla="*/ 360 w 1515"/>
                <a:gd name="T69" fmla="*/ 891 h 1507"/>
                <a:gd name="T70" fmla="*/ 243 w 1515"/>
                <a:gd name="T71" fmla="*/ 774 h 1507"/>
                <a:gd name="T72" fmla="*/ 243 w 1515"/>
                <a:gd name="T73" fmla="*/ 733 h 1507"/>
                <a:gd name="T74" fmla="*/ 414 w 1515"/>
                <a:gd name="T75" fmla="*/ 561 h 1507"/>
                <a:gd name="T76" fmla="*/ 296 w 1515"/>
                <a:gd name="T77" fmla="*/ 443 h 1507"/>
                <a:gd name="T78" fmla="*/ 757 w 1515"/>
                <a:gd name="T79" fmla="*/ 0 h 1507"/>
                <a:gd name="T80" fmla="*/ 727 w 1515"/>
                <a:gd name="T81" fmla="*/ 12 h 1507"/>
                <a:gd name="T82" fmla="*/ 414 w 1515"/>
                <a:gd name="T83" fmla="*/ 325 h 1507"/>
                <a:gd name="T84" fmla="*/ 532 w 1515"/>
                <a:gd name="T85" fmla="*/ 443 h 1507"/>
                <a:gd name="T86" fmla="*/ 736 w 1515"/>
                <a:gd name="T87" fmla="*/ 239 h 1507"/>
                <a:gd name="T88" fmla="*/ 757 w 1515"/>
                <a:gd name="T89" fmla="*/ 230 h 1507"/>
                <a:gd name="T90" fmla="*/ 778 w 1515"/>
                <a:gd name="T91" fmla="*/ 239 h 1507"/>
                <a:gd name="T92" fmla="*/ 1021 w 1515"/>
                <a:gd name="T93" fmla="*/ 482 h 1507"/>
                <a:gd name="T94" fmla="*/ 1139 w 1515"/>
                <a:gd name="T95" fmla="*/ 364 h 1507"/>
                <a:gd name="T96" fmla="*/ 787 w 1515"/>
                <a:gd name="T97" fmla="*/ 12 h 1507"/>
                <a:gd name="T98" fmla="*/ 757 w 1515"/>
                <a:gd name="T99" fmla="*/ 0 h 1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15" h="1507">
                  <a:moveTo>
                    <a:pt x="943" y="1103"/>
                  </a:moveTo>
                  <a:cubicBezTo>
                    <a:pt x="778" y="1268"/>
                    <a:pt x="778" y="1268"/>
                    <a:pt x="778" y="1268"/>
                  </a:cubicBezTo>
                  <a:cubicBezTo>
                    <a:pt x="772" y="1274"/>
                    <a:pt x="765" y="1276"/>
                    <a:pt x="757" y="1276"/>
                  </a:cubicBezTo>
                  <a:cubicBezTo>
                    <a:pt x="750" y="1276"/>
                    <a:pt x="742" y="1274"/>
                    <a:pt x="736" y="1268"/>
                  </a:cubicBezTo>
                  <a:cubicBezTo>
                    <a:pt x="619" y="1150"/>
                    <a:pt x="619" y="1150"/>
                    <a:pt x="619" y="1150"/>
                  </a:cubicBezTo>
                  <a:cubicBezTo>
                    <a:pt x="501" y="1268"/>
                    <a:pt x="501" y="1268"/>
                    <a:pt x="501" y="1268"/>
                  </a:cubicBezTo>
                  <a:cubicBezTo>
                    <a:pt x="727" y="1495"/>
                    <a:pt x="727" y="1495"/>
                    <a:pt x="727" y="1495"/>
                  </a:cubicBezTo>
                  <a:cubicBezTo>
                    <a:pt x="735" y="1503"/>
                    <a:pt x="746" y="1507"/>
                    <a:pt x="757" y="1507"/>
                  </a:cubicBezTo>
                  <a:cubicBezTo>
                    <a:pt x="768" y="1507"/>
                    <a:pt x="779" y="1503"/>
                    <a:pt x="787" y="1495"/>
                  </a:cubicBezTo>
                  <a:cubicBezTo>
                    <a:pt x="1060" y="1221"/>
                    <a:pt x="1060" y="1221"/>
                    <a:pt x="1060" y="1221"/>
                  </a:cubicBezTo>
                  <a:cubicBezTo>
                    <a:pt x="943" y="1103"/>
                    <a:pt x="943" y="1103"/>
                    <a:pt x="943" y="1103"/>
                  </a:cubicBezTo>
                  <a:moveTo>
                    <a:pt x="478" y="1009"/>
                  </a:moveTo>
                  <a:cubicBezTo>
                    <a:pt x="360" y="1127"/>
                    <a:pt x="360" y="1127"/>
                    <a:pt x="360" y="1127"/>
                  </a:cubicBezTo>
                  <a:cubicBezTo>
                    <a:pt x="383" y="1150"/>
                    <a:pt x="383" y="1150"/>
                    <a:pt x="383" y="1150"/>
                  </a:cubicBezTo>
                  <a:cubicBezTo>
                    <a:pt x="501" y="1032"/>
                    <a:pt x="501" y="1032"/>
                    <a:pt x="501" y="1032"/>
                  </a:cubicBezTo>
                  <a:cubicBezTo>
                    <a:pt x="478" y="1009"/>
                    <a:pt x="478" y="1009"/>
                    <a:pt x="478" y="1009"/>
                  </a:cubicBezTo>
                  <a:moveTo>
                    <a:pt x="1096" y="950"/>
                  </a:moveTo>
                  <a:cubicBezTo>
                    <a:pt x="1060" y="985"/>
                    <a:pt x="1060" y="985"/>
                    <a:pt x="1060" y="985"/>
                  </a:cubicBezTo>
                  <a:cubicBezTo>
                    <a:pt x="1178" y="1103"/>
                    <a:pt x="1178" y="1103"/>
                    <a:pt x="1178" y="1103"/>
                  </a:cubicBezTo>
                  <a:cubicBezTo>
                    <a:pt x="1214" y="1068"/>
                    <a:pt x="1214" y="1068"/>
                    <a:pt x="1214" y="1068"/>
                  </a:cubicBezTo>
                  <a:cubicBezTo>
                    <a:pt x="1096" y="950"/>
                    <a:pt x="1096" y="950"/>
                    <a:pt x="1096" y="950"/>
                  </a:cubicBezTo>
                  <a:moveTo>
                    <a:pt x="1227" y="452"/>
                  </a:moveTo>
                  <a:cubicBezTo>
                    <a:pt x="1109" y="569"/>
                    <a:pt x="1109" y="569"/>
                    <a:pt x="1109" y="569"/>
                  </a:cubicBezTo>
                  <a:cubicBezTo>
                    <a:pt x="1272" y="733"/>
                    <a:pt x="1272" y="733"/>
                    <a:pt x="1272" y="733"/>
                  </a:cubicBezTo>
                  <a:cubicBezTo>
                    <a:pt x="1283" y="744"/>
                    <a:pt x="1283" y="763"/>
                    <a:pt x="1272" y="774"/>
                  </a:cubicBezTo>
                  <a:cubicBezTo>
                    <a:pt x="1184" y="862"/>
                    <a:pt x="1184" y="862"/>
                    <a:pt x="1184" y="862"/>
                  </a:cubicBezTo>
                  <a:cubicBezTo>
                    <a:pt x="1302" y="980"/>
                    <a:pt x="1302" y="980"/>
                    <a:pt x="1302" y="980"/>
                  </a:cubicBezTo>
                  <a:cubicBezTo>
                    <a:pt x="1498" y="783"/>
                    <a:pt x="1498" y="783"/>
                    <a:pt x="1498" y="783"/>
                  </a:cubicBezTo>
                  <a:cubicBezTo>
                    <a:pt x="1515" y="767"/>
                    <a:pt x="1515" y="740"/>
                    <a:pt x="1498" y="723"/>
                  </a:cubicBezTo>
                  <a:cubicBezTo>
                    <a:pt x="1227" y="452"/>
                    <a:pt x="1227" y="452"/>
                    <a:pt x="1227" y="452"/>
                  </a:cubicBezTo>
                  <a:moveTo>
                    <a:pt x="296" y="443"/>
                  </a:moveTo>
                  <a:cubicBezTo>
                    <a:pt x="16" y="723"/>
                    <a:pt x="16" y="723"/>
                    <a:pt x="16" y="723"/>
                  </a:cubicBezTo>
                  <a:cubicBezTo>
                    <a:pt x="0" y="740"/>
                    <a:pt x="0" y="767"/>
                    <a:pt x="16" y="783"/>
                  </a:cubicBezTo>
                  <a:cubicBezTo>
                    <a:pt x="242" y="1009"/>
                    <a:pt x="242" y="1009"/>
                    <a:pt x="242" y="1009"/>
                  </a:cubicBezTo>
                  <a:cubicBezTo>
                    <a:pt x="360" y="891"/>
                    <a:pt x="360" y="891"/>
                    <a:pt x="360" y="891"/>
                  </a:cubicBezTo>
                  <a:cubicBezTo>
                    <a:pt x="243" y="774"/>
                    <a:pt x="243" y="774"/>
                    <a:pt x="243" y="774"/>
                  </a:cubicBezTo>
                  <a:cubicBezTo>
                    <a:pt x="231" y="763"/>
                    <a:pt x="231" y="744"/>
                    <a:pt x="243" y="733"/>
                  </a:cubicBezTo>
                  <a:cubicBezTo>
                    <a:pt x="414" y="561"/>
                    <a:pt x="414" y="561"/>
                    <a:pt x="414" y="561"/>
                  </a:cubicBezTo>
                  <a:cubicBezTo>
                    <a:pt x="296" y="443"/>
                    <a:pt x="296" y="443"/>
                    <a:pt x="296" y="443"/>
                  </a:cubicBezTo>
                  <a:moveTo>
                    <a:pt x="757" y="0"/>
                  </a:moveTo>
                  <a:cubicBezTo>
                    <a:pt x="746" y="0"/>
                    <a:pt x="735" y="4"/>
                    <a:pt x="727" y="12"/>
                  </a:cubicBezTo>
                  <a:cubicBezTo>
                    <a:pt x="414" y="325"/>
                    <a:pt x="414" y="325"/>
                    <a:pt x="414" y="325"/>
                  </a:cubicBezTo>
                  <a:cubicBezTo>
                    <a:pt x="532" y="443"/>
                    <a:pt x="532" y="443"/>
                    <a:pt x="532" y="443"/>
                  </a:cubicBezTo>
                  <a:cubicBezTo>
                    <a:pt x="736" y="239"/>
                    <a:pt x="736" y="239"/>
                    <a:pt x="736" y="239"/>
                  </a:cubicBezTo>
                  <a:cubicBezTo>
                    <a:pt x="742" y="233"/>
                    <a:pt x="750" y="230"/>
                    <a:pt x="757" y="230"/>
                  </a:cubicBezTo>
                  <a:cubicBezTo>
                    <a:pt x="765" y="230"/>
                    <a:pt x="772" y="233"/>
                    <a:pt x="778" y="239"/>
                  </a:cubicBezTo>
                  <a:cubicBezTo>
                    <a:pt x="1021" y="482"/>
                    <a:pt x="1021" y="482"/>
                    <a:pt x="1021" y="482"/>
                  </a:cubicBezTo>
                  <a:cubicBezTo>
                    <a:pt x="1139" y="364"/>
                    <a:pt x="1139" y="364"/>
                    <a:pt x="1139" y="364"/>
                  </a:cubicBezTo>
                  <a:cubicBezTo>
                    <a:pt x="787" y="12"/>
                    <a:pt x="787" y="12"/>
                    <a:pt x="787" y="12"/>
                  </a:cubicBezTo>
                  <a:cubicBezTo>
                    <a:pt x="779" y="4"/>
                    <a:pt x="768" y="0"/>
                    <a:pt x="757" y="0"/>
                  </a:cubicBezTo>
                </a:path>
              </a:pathLst>
            </a:custGeom>
            <a:solidFill>
              <a:srgbClr val="F57F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91EB777E-96BF-421C-BFE4-4A79888724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78" y="321"/>
              <a:ext cx="432" cy="1196"/>
            </a:xfrm>
            <a:custGeom>
              <a:avLst/>
              <a:gdLst>
                <a:gd name="T0" fmla="*/ 176 w 432"/>
                <a:gd name="T1" fmla="*/ 844 h 1196"/>
                <a:gd name="T2" fmla="*/ 0 w 432"/>
                <a:gd name="T3" fmla="*/ 1020 h 1196"/>
                <a:gd name="T4" fmla="*/ 176 w 432"/>
                <a:gd name="T5" fmla="*/ 1196 h 1196"/>
                <a:gd name="T6" fmla="*/ 352 w 432"/>
                <a:gd name="T7" fmla="*/ 1020 h 1196"/>
                <a:gd name="T8" fmla="*/ 176 w 432"/>
                <a:gd name="T9" fmla="*/ 844 h 1196"/>
                <a:gd name="T10" fmla="*/ 256 w 432"/>
                <a:gd name="T11" fmla="*/ 0 h 1196"/>
                <a:gd name="T12" fmla="*/ 80 w 432"/>
                <a:gd name="T13" fmla="*/ 176 h 1196"/>
                <a:gd name="T14" fmla="*/ 256 w 432"/>
                <a:gd name="T15" fmla="*/ 352 h 1196"/>
                <a:gd name="T16" fmla="*/ 432 w 432"/>
                <a:gd name="T17" fmla="*/ 176 h 1196"/>
                <a:gd name="T18" fmla="*/ 256 w 432"/>
                <a:gd name="T19" fmla="*/ 0 h 1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2" h="1196">
                  <a:moveTo>
                    <a:pt x="176" y="844"/>
                  </a:moveTo>
                  <a:lnTo>
                    <a:pt x="0" y="1020"/>
                  </a:lnTo>
                  <a:lnTo>
                    <a:pt x="176" y="1196"/>
                  </a:lnTo>
                  <a:lnTo>
                    <a:pt x="352" y="1020"/>
                  </a:lnTo>
                  <a:lnTo>
                    <a:pt x="176" y="844"/>
                  </a:lnTo>
                  <a:close/>
                  <a:moveTo>
                    <a:pt x="256" y="0"/>
                  </a:moveTo>
                  <a:lnTo>
                    <a:pt x="80" y="176"/>
                  </a:lnTo>
                  <a:lnTo>
                    <a:pt x="256" y="352"/>
                  </a:lnTo>
                  <a:lnTo>
                    <a:pt x="432" y="176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F072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1B3B24F9-69EA-43C5-BFC7-52030AEC4C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78" y="321"/>
              <a:ext cx="432" cy="1196"/>
            </a:xfrm>
            <a:custGeom>
              <a:avLst/>
              <a:gdLst>
                <a:gd name="T0" fmla="*/ 176 w 432"/>
                <a:gd name="T1" fmla="*/ 844 h 1196"/>
                <a:gd name="T2" fmla="*/ 0 w 432"/>
                <a:gd name="T3" fmla="*/ 1020 h 1196"/>
                <a:gd name="T4" fmla="*/ 176 w 432"/>
                <a:gd name="T5" fmla="*/ 1196 h 1196"/>
                <a:gd name="T6" fmla="*/ 352 w 432"/>
                <a:gd name="T7" fmla="*/ 1020 h 1196"/>
                <a:gd name="T8" fmla="*/ 176 w 432"/>
                <a:gd name="T9" fmla="*/ 844 h 1196"/>
                <a:gd name="T10" fmla="*/ 256 w 432"/>
                <a:gd name="T11" fmla="*/ 0 h 1196"/>
                <a:gd name="T12" fmla="*/ 80 w 432"/>
                <a:gd name="T13" fmla="*/ 176 h 1196"/>
                <a:gd name="T14" fmla="*/ 256 w 432"/>
                <a:gd name="T15" fmla="*/ 352 h 1196"/>
                <a:gd name="T16" fmla="*/ 432 w 432"/>
                <a:gd name="T17" fmla="*/ 176 h 1196"/>
                <a:gd name="T18" fmla="*/ 256 w 432"/>
                <a:gd name="T19" fmla="*/ 0 h 1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2" h="1196">
                  <a:moveTo>
                    <a:pt x="176" y="844"/>
                  </a:moveTo>
                  <a:lnTo>
                    <a:pt x="0" y="1020"/>
                  </a:lnTo>
                  <a:lnTo>
                    <a:pt x="176" y="1196"/>
                  </a:lnTo>
                  <a:lnTo>
                    <a:pt x="352" y="1020"/>
                  </a:lnTo>
                  <a:lnTo>
                    <a:pt x="176" y="844"/>
                  </a:lnTo>
                  <a:moveTo>
                    <a:pt x="256" y="0"/>
                  </a:moveTo>
                  <a:lnTo>
                    <a:pt x="80" y="176"/>
                  </a:lnTo>
                  <a:lnTo>
                    <a:pt x="256" y="352"/>
                  </a:lnTo>
                  <a:lnTo>
                    <a:pt x="432" y="176"/>
                  </a:lnTo>
                  <a:lnTo>
                    <a:pt x="25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4D976E3E-341F-4D87-A7DB-F433C249CC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8" y="1305"/>
              <a:ext cx="1185" cy="422"/>
            </a:xfrm>
            <a:custGeom>
              <a:avLst/>
              <a:gdLst>
                <a:gd name="T0" fmla="*/ 176 w 1185"/>
                <a:gd name="T1" fmla="*/ 70 h 422"/>
                <a:gd name="T2" fmla="*/ 0 w 1185"/>
                <a:gd name="T3" fmla="*/ 246 h 422"/>
                <a:gd name="T4" fmla="*/ 176 w 1185"/>
                <a:gd name="T5" fmla="*/ 422 h 422"/>
                <a:gd name="T6" fmla="*/ 352 w 1185"/>
                <a:gd name="T7" fmla="*/ 246 h 422"/>
                <a:gd name="T8" fmla="*/ 176 w 1185"/>
                <a:gd name="T9" fmla="*/ 70 h 422"/>
                <a:gd name="T10" fmla="*/ 1009 w 1185"/>
                <a:gd name="T11" fmla="*/ 0 h 422"/>
                <a:gd name="T12" fmla="*/ 834 w 1185"/>
                <a:gd name="T13" fmla="*/ 176 h 422"/>
                <a:gd name="T14" fmla="*/ 1009 w 1185"/>
                <a:gd name="T15" fmla="*/ 352 h 422"/>
                <a:gd name="T16" fmla="*/ 1185 w 1185"/>
                <a:gd name="T17" fmla="*/ 176 h 422"/>
                <a:gd name="T18" fmla="*/ 1009 w 1185"/>
                <a:gd name="T1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85" h="422">
                  <a:moveTo>
                    <a:pt x="176" y="70"/>
                  </a:moveTo>
                  <a:lnTo>
                    <a:pt x="0" y="246"/>
                  </a:lnTo>
                  <a:lnTo>
                    <a:pt x="176" y="422"/>
                  </a:lnTo>
                  <a:lnTo>
                    <a:pt x="352" y="246"/>
                  </a:lnTo>
                  <a:lnTo>
                    <a:pt x="176" y="70"/>
                  </a:lnTo>
                  <a:close/>
                  <a:moveTo>
                    <a:pt x="1009" y="0"/>
                  </a:moveTo>
                  <a:lnTo>
                    <a:pt x="834" y="176"/>
                  </a:lnTo>
                  <a:lnTo>
                    <a:pt x="1009" y="352"/>
                  </a:lnTo>
                  <a:lnTo>
                    <a:pt x="1185" y="17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7C7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DFBA0949-C83E-4DB2-AC57-8B5CBEFDD8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8" y="1305"/>
              <a:ext cx="1185" cy="422"/>
            </a:xfrm>
            <a:custGeom>
              <a:avLst/>
              <a:gdLst>
                <a:gd name="T0" fmla="*/ 176 w 1185"/>
                <a:gd name="T1" fmla="*/ 70 h 422"/>
                <a:gd name="T2" fmla="*/ 0 w 1185"/>
                <a:gd name="T3" fmla="*/ 246 h 422"/>
                <a:gd name="T4" fmla="*/ 176 w 1185"/>
                <a:gd name="T5" fmla="*/ 422 h 422"/>
                <a:gd name="T6" fmla="*/ 352 w 1185"/>
                <a:gd name="T7" fmla="*/ 246 h 422"/>
                <a:gd name="T8" fmla="*/ 176 w 1185"/>
                <a:gd name="T9" fmla="*/ 70 h 422"/>
                <a:gd name="T10" fmla="*/ 1009 w 1185"/>
                <a:gd name="T11" fmla="*/ 0 h 422"/>
                <a:gd name="T12" fmla="*/ 834 w 1185"/>
                <a:gd name="T13" fmla="*/ 176 h 422"/>
                <a:gd name="T14" fmla="*/ 1009 w 1185"/>
                <a:gd name="T15" fmla="*/ 352 h 422"/>
                <a:gd name="T16" fmla="*/ 1185 w 1185"/>
                <a:gd name="T17" fmla="*/ 176 h 422"/>
                <a:gd name="T18" fmla="*/ 1009 w 1185"/>
                <a:gd name="T1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85" h="422">
                  <a:moveTo>
                    <a:pt x="176" y="70"/>
                  </a:moveTo>
                  <a:lnTo>
                    <a:pt x="0" y="246"/>
                  </a:lnTo>
                  <a:lnTo>
                    <a:pt x="176" y="422"/>
                  </a:lnTo>
                  <a:lnTo>
                    <a:pt x="352" y="246"/>
                  </a:lnTo>
                  <a:lnTo>
                    <a:pt x="176" y="70"/>
                  </a:lnTo>
                  <a:moveTo>
                    <a:pt x="1009" y="0"/>
                  </a:moveTo>
                  <a:lnTo>
                    <a:pt x="834" y="176"/>
                  </a:lnTo>
                  <a:lnTo>
                    <a:pt x="1009" y="352"/>
                  </a:lnTo>
                  <a:lnTo>
                    <a:pt x="1185" y="176"/>
                  </a:lnTo>
                  <a:lnTo>
                    <a:pt x="100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F3D41FF1-D108-4764-82E8-2F0A9C6DB46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08" y="2140"/>
              <a:ext cx="1663" cy="1654"/>
            </a:xfrm>
            <a:custGeom>
              <a:avLst/>
              <a:gdLst>
                <a:gd name="T0" fmla="*/ 214 w 1116"/>
                <a:gd name="T1" fmla="*/ 331 h 1110"/>
                <a:gd name="T2" fmla="*/ 12 w 1116"/>
                <a:gd name="T3" fmla="*/ 533 h 1110"/>
                <a:gd name="T4" fmla="*/ 12 w 1116"/>
                <a:gd name="T5" fmla="*/ 577 h 1110"/>
                <a:gd name="T6" fmla="*/ 536 w 1116"/>
                <a:gd name="T7" fmla="*/ 1101 h 1110"/>
                <a:gd name="T8" fmla="*/ 558 w 1116"/>
                <a:gd name="T9" fmla="*/ 1110 h 1110"/>
                <a:gd name="T10" fmla="*/ 580 w 1116"/>
                <a:gd name="T11" fmla="*/ 1101 h 1110"/>
                <a:gd name="T12" fmla="*/ 1104 w 1116"/>
                <a:gd name="T13" fmla="*/ 577 h 1110"/>
                <a:gd name="T14" fmla="*/ 1104 w 1116"/>
                <a:gd name="T15" fmla="*/ 533 h 1110"/>
                <a:gd name="T16" fmla="*/ 954 w 1116"/>
                <a:gd name="T17" fmla="*/ 382 h 1110"/>
                <a:gd name="T18" fmla="*/ 867 w 1116"/>
                <a:gd name="T19" fmla="*/ 469 h 1110"/>
                <a:gd name="T20" fmla="*/ 937 w 1116"/>
                <a:gd name="T21" fmla="*/ 540 h 1110"/>
                <a:gd name="T22" fmla="*/ 937 w 1116"/>
                <a:gd name="T23" fmla="*/ 570 h 1110"/>
                <a:gd name="T24" fmla="*/ 574 w 1116"/>
                <a:gd name="T25" fmla="*/ 934 h 1110"/>
                <a:gd name="T26" fmla="*/ 558 w 1116"/>
                <a:gd name="T27" fmla="*/ 940 h 1110"/>
                <a:gd name="T28" fmla="*/ 543 w 1116"/>
                <a:gd name="T29" fmla="*/ 934 h 1110"/>
                <a:gd name="T30" fmla="*/ 179 w 1116"/>
                <a:gd name="T31" fmla="*/ 570 h 1110"/>
                <a:gd name="T32" fmla="*/ 179 w 1116"/>
                <a:gd name="T33" fmla="*/ 540 h 1110"/>
                <a:gd name="T34" fmla="*/ 301 w 1116"/>
                <a:gd name="T35" fmla="*/ 418 h 1110"/>
                <a:gd name="T36" fmla="*/ 214 w 1116"/>
                <a:gd name="T37" fmla="*/ 331 h 1110"/>
                <a:gd name="T38" fmla="*/ 558 w 1116"/>
                <a:gd name="T39" fmla="*/ 0 h 1110"/>
                <a:gd name="T40" fmla="*/ 536 w 1116"/>
                <a:gd name="T41" fmla="*/ 9 h 1110"/>
                <a:gd name="T42" fmla="*/ 332 w 1116"/>
                <a:gd name="T43" fmla="*/ 213 h 1110"/>
                <a:gd name="T44" fmla="*/ 419 w 1116"/>
                <a:gd name="T45" fmla="*/ 300 h 1110"/>
                <a:gd name="T46" fmla="*/ 543 w 1116"/>
                <a:gd name="T47" fmla="*/ 176 h 1110"/>
                <a:gd name="T48" fmla="*/ 558 w 1116"/>
                <a:gd name="T49" fmla="*/ 170 h 1110"/>
                <a:gd name="T50" fmla="*/ 574 w 1116"/>
                <a:gd name="T51" fmla="*/ 176 h 1110"/>
                <a:gd name="T52" fmla="*/ 749 w 1116"/>
                <a:gd name="T53" fmla="*/ 351 h 1110"/>
                <a:gd name="T54" fmla="*/ 836 w 1116"/>
                <a:gd name="T55" fmla="*/ 264 h 1110"/>
                <a:gd name="T56" fmla="*/ 580 w 1116"/>
                <a:gd name="T57" fmla="*/ 9 h 1110"/>
                <a:gd name="T58" fmla="*/ 558 w 1116"/>
                <a:gd name="T59" fmla="*/ 0 h 1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16" h="1110">
                  <a:moveTo>
                    <a:pt x="214" y="331"/>
                  </a:moveTo>
                  <a:cubicBezTo>
                    <a:pt x="12" y="533"/>
                    <a:pt x="12" y="533"/>
                    <a:pt x="12" y="533"/>
                  </a:cubicBezTo>
                  <a:cubicBezTo>
                    <a:pt x="0" y="545"/>
                    <a:pt x="0" y="565"/>
                    <a:pt x="12" y="577"/>
                  </a:cubicBezTo>
                  <a:cubicBezTo>
                    <a:pt x="536" y="1101"/>
                    <a:pt x="536" y="1101"/>
                    <a:pt x="536" y="1101"/>
                  </a:cubicBezTo>
                  <a:cubicBezTo>
                    <a:pt x="542" y="1107"/>
                    <a:pt x="550" y="1110"/>
                    <a:pt x="558" y="1110"/>
                  </a:cubicBezTo>
                  <a:cubicBezTo>
                    <a:pt x="566" y="1110"/>
                    <a:pt x="574" y="1107"/>
                    <a:pt x="580" y="1101"/>
                  </a:cubicBezTo>
                  <a:cubicBezTo>
                    <a:pt x="1104" y="577"/>
                    <a:pt x="1104" y="577"/>
                    <a:pt x="1104" y="577"/>
                  </a:cubicBezTo>
                  <a:cubicBezTo>
                    <a:pt x="1116" y="565"/>
                    <a:pt x="1116" y="545"/>
                    <a:pt x="1104" y="533"/>
                  </a:cubicBezTo>
                  <a:cubicBezTo>
                    <a:pt x="954" y="382"/>
                    <a:pt x="954" y="382"/>
                    <a:pt x="954" y="382"/>
                  </a:cubicBezTo>
                  <a:cubicBezTo>
                    <a:pt x="867" y="469"/>
                    <a:pt x="867" y="469"/>
                    <a:pt x="867" y="469"/>
                  </a:cubicBezTo>
                  <a:cubicBezTo>
                    <a:pt x="937" y="540"/>
                    <a:pt x="937" y="540"/>
                    <a:pt x="937" y="540"/>
                  </a:cubicBezTo>
                  <a:cubicBezTo>
                    <a:pt x="946" y="548"/>
                    <a:pt x="946" y="562"/>
                    <a:pt x="937" y="570"/>
                  </a:cubicBezTo>
                  <a:cubicBezTo>
                    <a:pt x="574" y="934"/>
                    <a:pt x="574" y="934"/>
                    <a:pt x="574" y="934"/>
                  </a:cubicBezTo>
                  <a:cubicBezTo>
                    <a:pt x="569" y="938"/>
                    <a:pt x="564" y="940"/>
                    <a:pt x="558" y="940"/>
                  </a:cubicBezTo>
                  <a:cubicBezTo>
                    <a:pt x="553" y="940"/>
                    <a:pt x="547" y="938"/>
                    <a:pt x="543" y="934"/>
                  </a:cubicBezTo>
                  <a:cubicBezTo>
                    <a:pt x="179" y="570"/>
                    <a:pt x="179" y="570"/>
                    <a:pt x="179" y="570"/>
                  </a:cubicBezTo>
                  <a:cubicBezTo>
                    <a:pt x="171" y="562"/>
                    <a:pt x="171" y="548"/>
                    <a:pt x="179" y="540"/>
                  </a:cubicBezTo>
                  <a:cubicBezTo>
                    <a:pt x="301" y="418"/>
                    <a:pt x="301" y="418"/>
                    <a:pt x="301" y="418"/>
                  </a:cubicBezTo>
                  <a:cubicBezTo>
                    <a:pt x="214" y="331"/>
                    <a:pt x="214" y="331"/>
                    <a:pt x="214" y="331"/>
                  </a:cubicBezTo>
                  <a:moveTo>
                    <a:pt x="558" y="0"/>
                  </a:moveTo>
                  <a:cubicBezTo>
                    <a:pt x="550" y="0"/>
                    <a:pt x="542" y="3"/>
                    <a:pt x="536" y="9"/>
                  </a:cubicBezTo>
                  <a:cubicBezTo>
                    <a:pt x="332" y="213"/>
                    <a:pt x="332" y="213"/>
                    <a:pt x="332" y="213"/>
                  </a:cubicBezTo>
                  <a:cubicBezTo>
                    <a:pt x="419" y="300"/>
                    <a:pt x="419" y="300"/>
                    <a:pt x="419" y="300"/>
                  </a:cubicBezTo>
                  <a:cubicBezTo>
                    <a:pt x="543" y="176"/>
                    <a:pt x="543" y="176"/>
                    <a:pt x="543" y="176"/>
                  </a:cubicBezTo>
                  <a:cubicBezTo>
                    <a:pt x="547" y="172"/>
                    <a:pt x="553" y="170"/>
                    <a:pt x="558" y="170"/>
                  </a:cubicBezTo>
                  <a:cubicBezTo>
                    <a:pt x="564" y="170"/>
                    <a:pt x="569" y="172"/>
                    <a:pt x="574" y="176"/>
                  </a:cubicBezTo>
                  <a:cubicBezTo>
                    <a:pt x="749" y="351"/>
                    <a:pt x="749" y="351"/>
                    <a:pt x="749" y="351"/>
                  </a:cubicBezTo>
                  <a:cubicBezTo>
                    <a:pt x="836" y="264"/>
                    <a:pt x="836" y="264"/>
                    <a:pt x="836" y="264"/>
                  </a:cubicBezTo>
                  <a:cubicBezTo>
                    <a:pt x="580" y="9"/>
                    <a:pt x="580" y="9"/>
                    <a:pt x="580" y="9"/>
                  </a:cubicBezTo>
                  <a:cubicBezTo>
                    <a:pt x="574" y="3"/>
                    <a:pt x="566" y="0"/>
                    <a:pt x="558" y="0"/>
                  </a:cubicBezTo>
                </a:path>
              </a:pathLst>
            </a:custGeom>
            <a:solidFill>
              <a:srgbClr val="66C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1C86DCC3-00BE-413B-8ABE-B8CB565D6D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27" y="2457"/>
              <a:ext cx="1102" cy="382"/>
            </a:xfrm>
            <a:custGeom>
              <a:avLst/>
              <a:gdLst>
                <a:gd name="T0" fmla="*/ 927 w 1102"/>
                <a:gd name="T1" fmla="*/ 76 h 382"/>
                <a:gd name="T2" fmla="*/ 797 w 1102"/>
                <a:gd name="T3" fmla="*/ 206 h 382"/>
                <a:gd name="T4" fmla="*/ 973 w 1102"/>
                <a:gd name="T5" fmla="*/ 382 h 382"/>
                <a:gd name="T6" fmla="*/ 1102 w 1102"/>
                <a:gd name="T7" fmla="*/ 252 h 382"/>
                <a:gd name="T8" fmla="*/ 927 w 1102"/>
                <a:gd name="T9" fmla="*/ 76 h 382"/>
                <a:gd name="T10" fmla="*/ 176 w 1102"/>
                <a:gd name="T11" fmla="*/ 0 h 382"/>
                <a:gd name="T12" fmla="*/ 0 w 1102"/>
                <a:gd name="T13" fmla="*/ 176 h 382"/>
                <a:gd name="T14" fmla="*/ 129 w 1102"/>
                <a:gd name="T15" fmla="*/ 306 h 382"/>
                <a:gd name="T16" fmla="*/ 305 w 1102"/>
                <a:gd name="T17" fmla="*/ 130 h 382"/>
                <a:gd name="T18" fmla="*/ 176 w 1102"/>
                <a:gd name="T19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2" h="382">
                  <a:moveTo>
                    <a:pt x="927" y="76"/>
                  </a:moveTo>
                  <a:lnTo>
                    <a:pt x="797" y="206"/>
                  </a:lnTo>
                  <a:lnTo>
                    <a:pt x="973" y="382"/>
                  </a:lnTo>
                  <a:lnTo>
                    <a:pt x="1102" y="252"/>
                  </a:lnTo>
                  <a:lnTo>
                    <a:pt x="927" y="76"/>
                  </a:lnTo>
                  <a:close/>
                  <a:moveTo>
                    <a:pt x="176" y="0"/>
                  </a:moveTo>
                  <a:lnTo>
                    <a:pt x="0" y="176"/>
                  </a:lnTo>
                  <a:lnTo>
                    <a:pt x="129" y="306"/>
                  </a:lnTo>
                  <a:lnTo>
                    <a:pt x="305" y="130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66A9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E3B7B8C1-A55C-4D50-B882-41D6526DEE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27" y="2457"/>
              <a:ext cx="1102" cy="382"/>
            </a:xfrm>
            <a:custGeom>
              <a:avLst/>
              <a:gdLst>
                <a:gd name="T0" fmla="*/ 927 w 1102"/>
                <a:gd name="T1" fmla="*/ 76 h 382"/>
                <a:gd name="T2" fmla="*/ 797 w 1102"/>
                <a:gd name="T3" fmla="*/ 206 h 382"/>
                <a:gd name="T4" fmla="*/ 973 w 1102"/>
                <a:gd name="T5" fmla="*/ 382 h 382"/>
                <a:gd name="T6" fmla="*/ 1102 w 1102"/>
                <a:gd name="T7" fmla="*/ 252 h 382"/>
                <a:gd name="T8" fmla="*/ 927 w 1102"/>
                <a:gd name="T9" fmla="*/ 76 h 382"/>
                <a:gd name="T10" fmla="*/ 176 w 1102"/>
                <a:gd name="T11" fmla="*/ 0 h 382"/>
                <a:gd name="T12" fmla="*/ 0 w 1102"/>
                <a:gd name="T13" fmla="*/ 176 h 382"/>
                <a:gd name="T14" fmla="*/ 129 w 1102"/>
                <a:gd name="T15" fmla="*/ 306 h 382"/>
                <a:gd name="T16" fmla="*/ 305 w 1102"/>
                <a:gd name="T17" fmla="*/ 130 h 382"/>
                <a:gd name="T18" fmla="*/ 176 w 1102"/>
                <a:gd name="T19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2" h="382">
                  <a:moveTo>
                    <a:pt x="927" y="76"/>
                  </a:moveTo>
                  <a:lnTo>
                    <a:pt x="797" y="206"/>
                  </a:lnTo>
                  <a:lnTo>
                    <a:pt x="973" y="382"/>
                  </a:lnTo>
                  <a:lnTo>
                    <a:pt x="1102" y="252"/>
                  </a:lnTo>
                  <a:lnTo>
                    <a:pt x="927" y="76"/>
                  </a:lnTo>
                  <a:moveTo>
                    <a:pt x="176" y="0"/>
                  </a:moveTo>
                  <a:lnTo>
                    <a:pt x="0" y="176"/>
                  </a:lnTo>
                  <a:lnTo>
                    <a:pt x="129" y="306"/>
                  </a:lnTo>
                  <a:lnTo>
                    <a:pt x="305" y="130"/>
                  </a:lnTo>
                  <a:lnTo>
                    <a:pt x="17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F28DF8CC-8EED-473B-8ECC-CDBBCB1EFC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2" y="14"/>
              <a:ext cx="1676" cy="1668"/>
            </a:xfrm>
            <a:custGeom>
              <a:avLst/>
              <a:gdLst>
                <a:gd name="T0" fmla="*/ 186 w 1125"/>
                <a:gd name="T1" fmla="*/ 363 h 1119"/>
                <a:gd name="T2" fmla="*/ 12 w 1125"/>
                <a:gd name="T3" fmla="*/ 537 h 1119"/>
                <a:gd name="T4" fmla="*/ 12 w 1125"/>
                <a:gd name="T5" fmla="*/ 582 h 1119"/>
                <a:gd name="T6" fmla="*/ 261 w 1125"/>
                <a:gd name="T7" fmla="*/ 831 h 1119"/>
                <a:gd name="T8" fmla="*/ 349 w 1125"/>
                <a:gd name="T9" fmla="*/ 743 h 1119"/>
                <a:gd name="T10" fmla="*/ 180 w 1125"/>
                <a:gd name="T11" fmla="*/ 575 h 1119"/>
                <a:gd name="T12" fmla="*/ 180 w 1125"/>
                <a:gd name="T13" fmla="*/ 544 h 1119"/>
                <a:gd name="T14" fmla="*/ 274 w 1125"/>
                <a:gd name="T15" fmla="*/ 450 h 1119"/>
                <a:gd name="T16" fmla="*/ 186 w 1125"/>
                <a:gd name="T17" fmla="*/ 363 h 1119"/>
                <a:gd name="T18" fmla="*/ 562 w 1125"/>
                <a:gd name="T19" fmla="*/ 0 h 1119"/>
                <a:gd name="T20" fmla="*/ 540 w 1125"/>
                <a:gd name="T21" fmla="*/ 9 h 1119"/>
                <a:gd name="T22" fmla="*/ 304 w 1125"/>
                <a:gd name="T23" fmla="*/ 245 h 1119"/>
                <a:gd name="T24" fmla="*/ 392 w 1125"/>
                <a:gd name="T25" fmla="*/ 333 h 1119"/>
                <a:gd name="T26" fmla="*/ 547 w 1125"/>
                <a:gd name="T27" fmla="*/ 177 h 1119"/>
                <a:gd name="T28" fmla="*/ 562 w 1125"/>
                <a:gd name="T29" fmla="*/ 171 h 1119"/>
                <a:gd name="T30" fmla="*/ 578 w 1125"/>
                <a:gd name="T31" fmla="*/ 177 h 1119"/>
                <a:gd name="T32" fmla="*/ 944 w 1125"/>
                <a:gd name="T33" fmla="*/ 544 h 1119"/>
                <a:gd name="T34" fmla="*/ 944 w 1125"/>
                <a:gd name="T35" fmla="*/ 575 h 1119"/>
                <a:gd name="T36" fmla="*/ 578 w 1125"/>
                <a:gd name="T37" fmla="*/ 941 h 1119"/>
                <a:gd name="T38" fmla="*/ 562 w 1125"/>
                <a:gd name="T39" fmla="*/ 948 h 1119"/>
                <a:gd name="T40" fmla="*/ 547 w 1125"/>
                <a:gd name="T41" fmla="*/ 941 h 1119"/>
                <a:gd name="T42" fmla="*/ 467 w 1125"/>
                <a:gd name="T43" fmla="*/ 861 h 1119"/>
                <a:gd name="T44" fmla="*/ 379 w 1125"/>
                <a:gd name="T45" fmla="*/ 949 h 1119"/>
                <a:gd name="T46" fmla="*/ 540 w 1125"/>
                <a:gd name="T47" fmla="*/ 1110 h 1119"/>
                <a:gd name="T48" fmla="*/ 562 w 1125"/>
                <a:gd name="T49" fmla="*/ 1119 h 1119"/>
                <a:gd name="T50" fmla="*/ 585 w 1125"/>
                <a:gd name="T51" fmla="*/ 1110 h 1119"/>
                <a:gd name="T52" fmla="*/ 1113 w 1125"/>
                <a:gd name="T53" fmla="*/ 582 h 1119"/>
                <a:gd name="T54" fmla="*/ 1113 w 1125"/>
                <a:gd name="T55" fmla="*/ 537 h 1119"/>
                <a:gd name="T56" fmla="*/ 585 w 1125"/>
                <a:gd name="T57" fmla="*/ 9 h 1119"/>
                <a:gd name="T58" fmla="*/ 562 w 1125"/>
                <a:gd name="T59" fmla="*/ 0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25" h="1119">
                  <a:moveTo>
                    <a:pt x="186" y="363"/>
                  </a:moveTo>
                  <a:cubicBezTo>
                    <a:pt x="12" y="537"/>
                    <a:pt x="12" y="537"/>
                    <a:pt x="12" y="537"/>
                  </a:cubicBezTo>
                  <a:cubicBezTo>
                    <a:pt x="0" y="549"/>
                    <a:pt x="0" y="569"/>
                    <a:pt x="12" y="582"/>
                  </a:cubicBezTo>
                  <a:cubicBezTo>
                    <a:pt x="261" y="831"/>
                    <a:pt x="261" y="831"/>
                    <a:pt x="261" y="831"/>
                  </a:cubicBezTo>
                  <a:cubicBezTo>
                    <a:pt x="349" y="743"/>
                    <a:pt x="349" y="743"/>
                    <a:pt x="349" y="743"/>
                  </a:cubicBezTo>
                  <a:cubicBezTo>
                    <a:pt x="180" y="575"/>
                    <a:pt x="180" y="575"/>
                    <a:pt x="180" y="575"/>
                  </a:cubicBezTo>
                  <a:cubicBezTo>
                    <a:pt x="172" y="566"/>
                    <a:pt x="172" y="552"/>
                    <a:pt x="180" y="544"/>
                  </a:cubicBezTo>
                  <a:cubicBezTo>
                    <a:pt x="274" y="450"/>
                    <a:pt x="274" y="450"/>
                    <a:pt x="274" y="450"/>
                  </a:cubicBezTo>
                  <a:cubicBezTo>
                    <a:pt x="186" y="363"/>
                    <a:pt x="186" y="363"/>
                    <a:pt x="186" y="363"/>
                  </a:cubicBezTo>
                  <a:moveTo>
                    <a:pt x="562" y="0"/>
                  </a:moveTo>
                  <a:cubicBezTo>
                    <a:pt x="554" y="0"/>
                    <a:pt x="546" y="3"/>
                    <a:pt x="540" y="9"/>
                  </a:cubicBezTo>
                  <a:cubicBezTo>
                    <a:pt x="304" y="245"/>
                    <a:pt x="304" y="245"/>
                    <a:pt x="304" y="245"/>
                  </a:cubicBezTo>
                  <a:cubicBezTo>
                    <a:pt x="392" y="333"/>
                    <a:pt x="392" y="333"/>
                    <a:pt x="392" y="333"/>
                  </a:cubicBezTo>
                  <a:cubicBezTo>
                    <a:pt x="547" y="177"/>
                    <a:pt x="547" y="177"/>
                    <a:pt x="547" y="177"/>
                  </a:cubicBezTo>
                  <a:cubicBezTo>
                    <a:pt x="551" y="173"/>
                    <a:pt x="557" y="171"/>
                    <a:pt x="562" y="171"/>
                  </a:cubicBezTo>
                  <a:cubicBezTo>
                    <a:pt x="568" y="171"/>
                    <a:pt x="574" y="173"/>
                    <a:pt x="578" y="177"/>
                  </a:cubicBezTo>
                  <a:cubicBezTo>
                    <a:pt x="944" y="544"/>
                    <a:pt x="944" y="544"/>
                    <a:pt x="944" y="544"/>
                  </a:cubicBezTo>
                  <a:cubicBezTo>
                    <a:pt x="953" y="552"/>
                    <a:pt x="953" y="566"/>
                    <a:pt x="944" y="575"/>
                  </a:cubicBezTo>
                  <a:cubicBezTo>
                    <a:pt x="578" y="941"/>
                    <a:pt x="578" y="941"/>
                    <a:pt x="578" y="941"/>
                  </a:cubicBezTo>
                  <a:cubicBezTo>
                    <a:pt x="574" y="946"/>
                    <a:pt x="568" y="948"/>
                    <a:pt x="562" y="948"/>
                  </a:cubicBezTo>
                  <a:cubicBezTo>
                    <a:pt x="557" y="948"/>
                    <a:pt x="551" y="946"/>
                    <a:pt x="547" y="941"/>
                  </a:cubicBezTo>
                  <a:cubicBezTo>
                    <a:pt x="467" y="861"/>
                    <a:pt x="467" y="861"/>
                    <a:pt x="467" y="861"/>
                  </a:cubicBezTo>
                  <a:cubicBezTo>
                    <a:pt x="379" y="949"/>
                    <a:pt x="379" y="949"/>
                    <a:pt x="379" y="949"/>
                  </a:cubicBezTo>
                  <a:cubicBezTo>
                    <a:pt x="540" y="1110"/>
                    <a:pt x="540" y="1110"/>
                    <a:pt x="540" y="1110"/>
                  </a:cubicBezTo>
                  <a:cubicBezTo>
                    <a:pt x="546" y="1116"/>
                    <a:pt x="554" y="1119"/>
                    <a:pt x="562" y="1119"/>
                  </a:cubicBezTo>
                  <a:cubicBezTo>
                    <a:pt x="570" y="1119"/>
                    <a:pt x="579" y="1116"/>
                    <a:pt x="585" y="1110"/>
                  </a:cubicBezTo>
                  <a:cubicBezTo>
                    <a:pt x="1113" y="582"/>
                    <a:pt x="1113" y="582"/>
                    <a:pt x="1113" y="582"/>
                  </a:cubicBezTo>
                  <a:cubicBezTo>
                    <a:pt x="1125" y="569"/>
                    <a:pt x="1125" y="549"/>
                    <a:pt x="1113" y="537"/>
                  </a:cubicBezTo>
                  <a:cubicBezTo>
                    <a:pt x="585" y="9"/>
                    <a:pt x="585" y="9"/>
                    <a:pt x="585" y="9"/>
                  </a:cubicBezTo>
                  <a:cubicBezTo>
                    <a:pt x="579" y="3"/>
                    <a:pt x="570" y="0"/>
                    <a:pt x="562" y="0"/>
                  </a:cubicBezTo>
                </a:path>
              </a:pathLst>
            </a:custGeom>
            <a:solidFill>
              <a:srgbClr val="66C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D8B1D4E9-0652-46BE-A718-A1674EF7AC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39" y="379"/>
              <a:ext cx="418" cy="1050"/>
            </a:xfrm>
            <a:custGeom>
              <a:avLst/>
              <a:gdLst>
                <a:gd name="T0" fmla="*/ 242 w 418"/>
                <a:gd name="T1" fmla="*/ 743 h 1050"/>
                <a:gd name="T2" fmla="*/ 111 w 418"/>
                <a:gd name="T3" fmla="*/ 874 h 1050"/>
                <a:gd name="T4" fmla="*/ 287 w 418"/>
                <a:gd name="T5" fmla="*/ 1050 h 1050"/>
                <a:gd name="T6" fmla="*/ 418 w 418"/>
                <a:gd name="T7" fmla="*/ 918 h 1050"/>
                <a:gd name="T8" fmla="*/ 242 w 418"/>
                <a:gd name="T9" fmla="*/ 743 h 1050"/>
                <a:gd name="T10" fmla="*/ 175 w 418"/>
                <a:gd name="T11" fmla="*/ 0 h 1050"/>
                <a:gd name="T12" fmla="*/ 0 w 418"/>
                <a:gd name="T13" fmla="*/ 176 h 1050"/>
                <a:gd name="T14" fmla="*/ 131 w 418"/>
                <a:gd name="T15" fmla="*/ 306 h 1050"/>
                <a:gd name="T16" fmla="*/ 307 w 418"/>
                <a:gd name="T17" fmla="*/ 131 h 1050"/>
                <a:gd name="T18" fmla="*/ 175 w 418"/>
                <a:gd name="T19" fmla="*/ 0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8" h="1050">
                  <a:moveTo>
                    <a:pt x="242" y="743"/>
                  </a:moveTo>
                  <a:lnTo>
                    <a:pt x="111" y="874"/>
                  </a:lnTo>
                  <a:lnTo>
                    <a:pt x="287" y="1050"/>
                  </a:lnTo>
                  <a:lnTo>
                    <a:pt x="418" y="918"/>
                  </a:lnTo>
                  <a:lnTo>
                    <a:pt x="242" y="743"/>
                  </a:lnTo>
                  <a:close/>
                  <a:moveTo>
                    <a:pt x="175" y="0"/>
                  </a:moveTo>
                  <a:lnTo>
                    <a:pt x="0" y="176"/>
                  </a:lnTo>
                  <a:lnTo>
                    <a:pt x="131" y="306"/>
                  </a:lnTo>
                  <a:lnTo>
                    <a:pt x="307" y="131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6677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D455889F-3980-46D4-B3CD-92E54C9AF2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39" y="379"/>
              <a:ext cx="418" cy="1050"/>
            </a:xfrm>
            <a:custGeom>
              <a:avLst/>
              <a:gdLst>
                <a:gd name="T0" fmla="*/ 242 w 418"/>
                <a:gd name="T1" fmla="*/ 743 h 1050"/>
                <a:gd name="T2" fmla="*/ 111 w 418"/>
                <a:gd name="T3" fmla="*/ 874 h 1050"/>
                <a:gd name="T4" fmla="*/ 287 w 418"/>
                <a:gd name="T5" fmla="*/ 1050 h 1050"/>
                <a:gd name="T6" fmla="*/ 418 w 418"/>
                <a:gd name="T7" fmla="*/ 918 h 1050"/>
                <a:gd name="T8" fmla="*/ 242 w 418"/>
                <a:gd name="T9" fmla="*/ 743 h 1050"/>
                <a:gd name="T10" fmla="*/ 175 w 418"/>
                <a:gd name="T11" fmla="*/ 0 h 1050"/>
                <a:gd name="T12" fmla="*/ 0 w 418"/>
                <a:gd name="T13" fmla="*/ 176 h 1050"/>
                <a:gd name="T14" fmla="*/ 131 w 418"/>
                <a:gd name="T15" fmla="*/ 306 h 1050"/>
                <a:gd name="T16" fmla="*/ 307 w 418"/>
                <a:gd name="T17" fmla="*/ 131 h 1050"/>
                <a:gd name="T18" fmla="*/ 175 w 418"/>
                <a:gd name="T19" fmla="*/ 0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8" h="1050">
                  <a:moveTo>
                    <a:pt x="242" y="743"/>
                  </a:moveTo>
                  <a:lnTo>
                    <a:pt x="111" y="874"/>
                  </a:lnTo>
                  <a:lnTo>
                    <a:pt x="287" y="1050"/>
                  </a:lnTo>
                  <a:lnTo>
                    <a:pt x="418" y="918"/>
                  </a:lnTo>
                  <a:lnTo>
                    <a:pt x="242" y="743"/>
                  </a:lnTo>
                  <a:moveTo>
                    <a:pt x="175" y="0"/>
                  </a:moveTo>
                  <a:lnTo>
                    <a:pt x="0" y="176"/>
                  </a:lnTo>
                  <a:lnTo>
                    <a:pt x="131" y="306"/>
                  </a:lnTo>
                  <a:lnTo>
                    <a:pt x="307" y="131"/>
                  </a:lnTo>
                  <a:lnTo>
                    <a:pt x="17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9020812D-167B-4644-A921-952798CF1D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43" y="926"/>
              <a:ext cx="1105" cy="1100"/>
            </a:xfrm>
            <a:custGeom>
              <a:avLst/>
              <a:gdLst>
                <a:gd name="T0" fmla="*/ 371 w 742"/>
                <a:gd name="T1" fmla="*/ 625 h 738"/>
                <a:gd name="T2" fmla="*/ 360 w 742"/>
                <a:gd name="T3" fmla="*/ 621 h 738"/>
                <a:gd name="T4" fmla="*/ 119 w 742"/>
                <a:gd name="T5" fmla="*/ 379 h 738"/>
                <a:gd name="T6" fmla="*/ 119 w 742"/>
                <a:gd name="T7" fmla="*/ 359 h 738"/>
                <a:gd name="T8" fmla="*/ 360 w 742"/>
                <a:gd name="T9" fmla="*/ 117 h 738"/>
                <a:gd name="T10" fmla="*/ 371 w 742"/>
                <a:gd name="T11" fmla="*/ 113 h 738"/>
                <a:gd name="T12" fmla="*/ 381 w 742"/>
                <a:gd name="T13" fmla="*/ 117 h 738"/>
                <a:gd name="T14" fmla="*/ 623 w 742"/>
                <a:gd name="T15" fmla="*/ 359 h 738"/>
                <a:gd name="T16" fmla="*/ 623 w 742"/>
                <a:gd name="T17" fmla="*/ 379 h 738"/>
                <a:gd name="T18" fmla="*/ 381 w 742"/>
                <a:gd name="T19" fmla="*/ 621 h 738"/>
                <a:gd name="T20" fmla="*/ 371 w 742"/>
                <a:gd name="T21" fmla="*/ 625 h 738"/>
                <a:gd name="T22" fmla="*/ 371 w 742"/>
                <a:gd name="T23" fmla="*/ 0 h 738"/>
                <a:gd name="T24" fmla="*/ 356 w 742"/>
                <a:gd name="T25" fmla="*/ 6 h 738"/>
                <a:gd name="T26" fmla="*/ 8 w 742"/>
                <a:gd name="T27" fmla="*/ 354 h 738"/>
                <a:gd name="T28" fmla="*/ 8 w 742"/>
                <a:gd name="T29" fmla="*/ 384 h 738"/>
                <a:gd name="T30" fmla="*/ 356 w 742"/>
                <a:gd name="T31" fmla="*/ 732 h 738"/>
                <a:gd name="T32" fmla="*/ 371 w 742"/>
                <a:gd name="T33" fmla="*/ 738 h 738"/>
                <a:gd name="T34" fmla="*/ 385 w 742"/>
                <a:gd name="T35" fmla="*/ 732 h 738"/>
                <a:gd name="T36" fmla="*/ 734 w 742"/>
                <a:gd name="T37" fmla="*/ 384 h 738"/>
                <a:gd name="T38" fmla="*/ 733 w 742"/>
                <a:gd name="T39" fmla="*/ 354 h 738"/>
                <a:gd name="T40" fmla="*/ 385 w 742"/>
                <a:gd name="T41" fmla="*/ 6 h 738"/>
                <a:gd name="T42" fmla="*/ 371 w 742"/>
                <a:gd name="T43" fmla="*/ 0 h 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42" h="738">
                  <a:moveTo>
                    <a:pt x="371" y="625"/>
                  </a:moveTo>
                  <a:cubicBezTo>
                    <a:pt x="367" y="625"/>
                    <a:pt x="363" y="624"/>
                    <a:pt x="360" y="621"/>
                  </a:cubicBezTo>
                  <a:cubicBezTo>
                    <a:pt x="119" y="379"/>
                    <a:pt x="119" y="379"/>
                    <a:pt x="119" y="379"/>
                  </a:cubicBezTo>
                  <a:cubicBezTo>
                    <a:pt x="113" y="374"/>
                    <a:pt x="113" y="364"/>
                    <a:pt x="119" y="359"/>
                  </a:cubicBezTo>
                  <a:cubicBezTo>
                    <a:pt x="360" y="117"/>
                    <a:pt x="360" y="117"/>
                    <a:pt x="360" y="117"/>
                  </a:cubicBezTo>
                  <a:cubicBezTo>
                    <a:pt x="363" y="114"/>
                    <a:pt x="367" y="113"/>
                    <a:pt x="371" y="113"/>
                  </a:cubicBezTo>
                  <a:cubicBezTo>
                    <a:pt x="374" y="113"/>
                    <a:pt x="378" y="114"/>
                    <a:pt x="381" y="117"/>
                  </a:cubicBezTo>
                  <a:cubicBezTo>
                    <a:pt x="623" y="359"/>
                    <a:pt x="623" y="359"/>
                    <a:pt x="623" y="359"/>
                  </a:cubicBezTo>
                  <a:cubicBezTo>
                    <a:pt x="628" y="364"/>
                    <a:pt x="628" y="374"/>
                    <a:pt x="623" y="379"/>
                  </a:cubicBezTo>
                  <a:cubicBezTo>
                    <a:pt x="381" y="621"/>
                    <a:pt x="381" y="621"/>
                    <a:pt x="381" y="621"/>
                  </a:cubicBezTo>
                  <a:cubicBezTo>
                    <a:pt x="378" y="624"/>
                    <a:pt x="374" y="625"/>
                    <a:pt x="371" y="625"/>
                  </a:cubicBezTo>
                  <a:moveTo>
                    <a:pt x="371" y="0"/>
                  </a:moveTo>
                  <a:cubicBezTo>
                    <a:pt x="365" y="0"/>
                    <a:pt x="360" y="2"/>
                    <a:pt x="356" y="6"/>
                  </a:cubicBezTo>
                  <a:cubicBezTo>
                    <a:pt x="8" y="354"/>
                    <a:pt x="8" y="354"/>
                    <a:pt x="8" y="354"/>
                  </a:cubicBezTo>
                  <a:cubicBezTo>
                    <a:pt x="0" y="362"/>
                    <a:pt x="0" y="376"/>
                    <a:pt x="8" y="384"/>
                  </a:cubicBezTo>
                  <a:cubicBezTo>
                    <a:pt x="356" y="732"/>
                    <a:pt x="356" y="732"/>
                    <a:pt x="356" y="732"/>
                  </a:cubicBezTo>
                  <a:cubicBezTo>
                    <a:pt x="360" y="736"/>
                    <a:pt x="365" y="738"/>
                    <a:pt x="371" y="738"/>
                  </a:cubicBezTo>
                  <a:cubicBezTo>
                    <a:pt x="376" y="738"/>
                    <a:pt x="381" y="736"/>
                    <a:pt x="385" y="732"/>
                  </a:cubicBezTo>
                  <a:cubicBezTo>
                    <a:pt x="734" y="384"/>
                    <a:pt x="734" y="384"/>
                    <a:pt x="734" y="384"/>
                  </a:cubicBezTo>
                  <a:cubicBezTo>
                    <a:pt x="742" y="376"/>
                    <a:pt x="742" y="362"/>
                    <a:pt x="733" y="354"/>
                  </a:cubicBezTo>
                  <a:cubicBezTo>
                    <a:pt x="385" y="6"/>
                    <a:pt x="385" y="6"/>
                    <a:pt x="385" y="6"/>
                  </a:cubicBezTo>
                  <a:cubicBezTo>
                    <a:pt x="381" y="2"/>
                    <a:pt x="376" y="0"/>
                    <a:pt x="371" y="0"/>
                  </a:cubicBezTo>
                </a:path>
              </a:pathLst>
            </a:custGeom>
            <a:solidFill>
              <a:srgbClr val="F57F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42515A5D-19E0-4D48-950C-C6A76D7CA2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64" y="461"/>
              <a:ext cx="787" cy="783"/>
            </a:xfrm>
            <a:custGeom>
              <a:avLst/>
              <a:gdLst>
                <a:gd name="T0" fmla="*/ 264 w 528"/>
                <a:gd name="T1" fmla="*/ 445 h 525"/>
                <a:gd name="T2" fmla="*/ 256 w 528"/>
                <a:gd name="T3" fmla="*/ 442 h 525"/>
                <a:gd name="T4" fmla="*/ 84 w 528"/>
                <a:gd name="T5" fmla="*/ 270 h 525"/>
                <a:gd name="T6" fmla="*/ 84 w 528"/>
                <a:gd name="T7" fmla="*/ 255 h 525"/>
                <a:gd name="T8" fmla="*/ 256 w 528"/>
                <a:gd name="T9" fmla="*/ 83 h 525"/>
                <a:gd name="T10" fmla="*/ 264 w 528"/>
                <a:gd name="T11" fmla="*/ 80 h 525"/>
                <a:gd name="T12" fmla="*/ 271 w 528"/>
                <a:gd name="T13" fmla="*/ 83 h 525"/>
                <a:gd name="T14" fmla="*/ 443 w 528"/>
                <a:gd name="T15" fmla="*/ 255 h 525"/>
                <a:gd name="T16" fmla="*/ 443 w 528"/>
                <a:gd name="T17" fmla="*/ 270 h 525"/>
                <a:gd name="T18" fmla="*/ 271 w 528"/>
                <a:gd name="T19" fmla="*/ 442 h 525"/>
                <a:gd name="T20" fmla="*/ 264 w 528"/>
                <a:gd name="T21" fmla="*/ 445 h 525"/>
                <a:gd name="T22" fmla="*/ 264 w 528"/>
                <a:gd name="T23" fmla="*/ 0 h 525"/>
                <a:gd name="T24" fmla="*/ 253 w 528"/>
                <a:gd name="T25" fmla="*/ 4 h 525"/>
                <a:gd name="T26" fmla="*/ 5 w 528"/>
                <a:gd name="T27" fmla="*/ 252 h 525"/>
                <a:gd name="T28" fmla="*/ 5 w 528"/>
                <a:gd name="T29" fmla="*/ 273 h 525"/>
                <a:gd name="T30" fmla="*/ 253 w 528"/>
                <a:gd name="T31" fmla="*/ 521 h 525"/>
                <a:gd name="T32" fmla="*/ 264 w 528"/>
                <a:gd name="T33" fmla="*/ 525 h 525"/>
                <a:gd name="T34" fmla="*/ 274 w 528"/>
                <a:gd name="T35" fmla="*/ 521 h 525"/>
                <a:gd name="T36" fmla="*/ 522 w 528"/>
                <a:gd name="T37" fmla="*/ 273 h 525"/>
                <a:gd name="T38" fmla="*/ 522 w 528"/>
                <a:gd name="T39" fmla="*/ 252 h 525"/>
                <a:gd name="T40" fmla="*/ 274 w 528"/>
                <a:gd name="T41" fmla="*/ 4 h 525"/>
                <a:gd name="T42" fmla="*/ 264 w 528"/>
                <a:gd name="T43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28" h="525">
                  <a:moveTo>
                    <a:pt x="264" y="445"/>
                  </a:moveTo>
                  <a:cubicBezTo>
                    <a:pt x="261" y="445"/>
                    <a:pt x="258" y="444"/>
                    <a:pt x="256" y="442"/>
                  </a:cubicBezTo>
                  <a:cubicBezTo>
                    <a:pt x="84" y="270"/>
                    <a:pt x="84" y="270"/>
                    <a:pt x="84" y="270"/>
                  </a:cubicBezTo>
                  <a:cubicBezTo>
                    <a:pt x="80" y="266"/>
                    <a:pt x="80" y="259"/>
                    <a:pt x="84" y="255"/>
                  </a:cubicBezTo>
                  <a:cubicBezTo>
                    <a:pt x="256" y="83"/>
                    <a:pt x="256" y="83"/>
                    <a:pt x="256" y="83"/>
                  </a:cubicBezTo>
                  <a:cubicBezTo>
                    <a:pt x="258" y="81"/>
                    <a:pt x="261" y="80"/>
                    <a:pt x="264" y="80"/>
                  </a:cubicBezTo>
                  <a:cubicBezTo>
                    <a:pt x="266" y="80"/>
                    <a:pt x="269" y="81"/>
                    <a:pt x="271" y="83"/>
                  </a:cubicBezTo>
                  <a:cubicBezTo>
                    <a:pt x="443" y="255"/>
                    <a:pt x="443" y="255"/>
                    <a:pt x="443" y="255"/>
                  </a:cubicBezTo>
                  <a:cubicBezTo>
                    <a:pt x="447" y="259"/>
                    <a:pt x="447" y="266"/>
                    <a:pt x="443" y="270"/>
                  </a:cubicBezTo>
                  <a:cubicBezTo>
                    <a:pt x="271" y="442"/>
                    <a:pt x="271" y="442"/>
                    <a:pt x="271" y="442"/>
                  </a:cubicBezTo>
                  <a:cubicBezTo>
                    <a:pt x="269" y="444"/>
                    <a:pt x="266" y="445"/>
                    <a:pt x="264" y="445"/>
                  </a:cubicBezTo>
                  <a:moveTo>
                    <a:pt x="264" y="0"/>
                  </a:moveTo>
                  <a:cubicBezTo>
                    <a:pt x="260" y="0"/>
                    <a:pt x="256" y="1"/>
                    <a:pt x="253" y="4"/>
                  </a:cubicBezTo>
                  <a:cubicBezTo>
                    <a:pt x="5" y="252"/>
                    <a:pt x="5" y="252"/>
                    <a:pt x="5" y="252"/>
                  </a:cubicBezTo>
                  <a:cubicBezTo>
                    <a:pt x="0" y="258"/>
                    <a:pt x="0" y="267"/>
                    <a:pt x="5" y="273"/>
                  </a:cubicBezTo>
                  <a:cubicBezTo>
                    <a:pt x="253" y="521"/>
                    <a:pt x="253" y="521"/>
                    <a:pt x="253" y="521"/>
                  </a:cubicBezTo>
                  <a:cubicBezTo>
                    <a:pt x="256" y="524"/>
                    <a:pt x="260" y="525"/>
                    <a:pt x="264" y="525"/>
                  </a:cubicBezTo>
                  <a:cubicBezTo>
                    <a:pt x="268" y="525"/>
                    <a:pt x="271" y="524"/>
                    <a:pt x="274" y="521"/>
                  </a:cubicBezTo>
                  <a:cubicBezTo>
                    <a:pt x="522" y="273"/>
                    <a:pt x="522" y="273"/>
                    <a:pt x="522" y="273"/>
                  </a:cubicBezTo>
                  <a:cubicBezTo>
                    <a:pt x="528" y="267"/>
                    <a:pt x="528" y="258"/>
                    <a:pt x="522" y="252"/>
                  </a:cubicBezTo>
                  <a:cubicBezTo>
                    <a:pt x="274" y="4"/>
                    <a:pt x="274" y="4"/>
                    <a:pt x="274" y="4"/>
                  </a:cubicBezTo>
                  <a:cubicBezTo>
                    <a:pt x="271" y="1"/>
                    <a:pt x="268" y="0"/>
                    <a:pt x="264" y="0"/>
                  </a:cubicBezTo>
                </a:path>
              </a:pathLst>
            </a:custGeom>
            <a:solidFill>
              <a:srgbClr val="F47F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1B298F9F-F0C1-4BC3-BCB3-F62CD64699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95" y="3055"/>
              <a:ext cx="1027" cy="1022"/>
            </a:xfrm>
            <a:custGeom>
              <a:avLst/>
              <a:gdLst>
                <a:gd name="T0" fmla="*/ 344 w 689"/>
                <a:gd name="T1" fmla="*/ 581 h 686"/>
                <a:gd name="T2" fmla="*/ 335 w 689"/>
                <a:gd name="T3" fmla="*/ 577 h 686"/>
                <a:gd name="T4" fmla="*/ 110 w 689"/>
                <a:gd name="T5" fmla="*/ 353 h 686"/>
                <a:gd name="T6" fmla="*/ 110 w 689"/>
                <a:gd name="T7" fmla="*/ 334 h 686"/>
                <a:gd name="T8" fmla="*/ 335 w 689"/>
                <a:gd name="T9" fmla="*/ 109 h 686"/>
                <a:gd name="T10" fmla="*/ 344 w 689"/>
                <a:gd name="T11" fmla="*/ 105 h 686"/>
                <a:gd name="T12" fmla="*/ 354 w 689"/>
                <a:gd name="T13" fmla="*/ 109 h 686"/>
                <a:gd name="T14" fmla="*/ 578 w 689"/>
                <a:gd name="T15" fmla="*/ 334 h 686"/>
                <a:gd name="T16" fmla="*/ 578 w 689"/>
                <a:gd name="T17" fmla="*/ 353 h 686"/>
                <a:gd name="T18" fmla="*/ 354 w 689"/>
                <a:gd name="T19" fmla="*/ 577 h 686"/>
                <a:gd name="T20" fmla="*/ 344 w 689"/>
                <a:gd name="T21" fmla="*/ 581 h 686"/>
                <a:gd name="T22" fmla="*/ 344 w 689"/>
                <a:gd name="T23" fmla="*/ 0 h 686"/>
                <a:gd name="T24" fmla="*/ 331 w 689"/>
                <a:gd name="T25" fmla="*/ 6 h 686"/>
                <a:gd name="T26" fmla="*/ 7 w 689"/>
                <a:gd name="T27" fmla="*/ 330 h 686"/>
                <a:gd name="T28" fmla="*/ 7 w 689"/>
                <a:gd name="T29" fmla="*/ 357 h 686"/>
                <a:gd name="T30" fmla="*/ 331 w 689"/>
                <a:gd name="T31" fmla="*/ 680 h 686"/>
                <a:gd name="T32" fmla="*/ 344 w 689"/>
                <a:gd name="T33" fmla="*/ 686 h 686"/>
                <a:gd name="T34" fmla="*/ 358 w 689"/>
                <a:gd name="T35" fmla="*/ 680 h 686"/>
                <a:gd name="T36" fmla="*/ 681 w 689"/>
                <a:gd name="T37" fmla="*/ 357 h 686"/>
                <a:gd name="T38" fmla="*/ 681 w 689"/>
                <a:gd name="T39" fmla="*/ 330 h 686"/>
                <a:gd name="T40" fmla="*/ 358 w 689"/>
                <a:gd name="T41" fmla="*/ 6 h 686"/>
                <a:gd name="T42" fmla="*/ 344 w 689"/>
                <a:gd name="T43" fmla="*/ 0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89" h="686">
                  <a:moveTo>
                    <a:pt x="344" y="581"/>
                  </a:moveTo>
                  <a:cubicBezTo>
                    <a:pt x="341" y="581"/>
                    <a:pt x="338" y="580"/>
                    <a:pt x="335" y="577"/>
                  </a:cubicBezTo>
                  <a:cubicBezTo>
                    <a:pt x="110" y="353"/>
                    <a:pt x="110" y="353"/>
                    <a:pt x="110" y="353"/>
                  </a:cubicBezTo>
                  <a:cubicBezTo>
                    <a:pt x="105" y="347"/>
                    <a:pt x="105" y="339"/>
                    <a:pt x="110" y="334"/>
                  </a:cubicBezTo>
                  <a:cubicBezTo>
                    <a:pt x="335" y="109"/>
                    <a:pt x="335" y="109"/>
                    <a:pt x="335" y="109"/>
                  </a:cubicBezTo>
                  <a:cubicBezTo>
                    <a:pt x="338" y="107"/>
                    <a:pt x="341" y="105"/>
                    <a:pt x="344" y="105"/>
                  </a:cubicBezTo>
                  <a:cubicBezTo>
                    <a:pt x="348" y="105"/>
                    <a:pt x="351" y="107"/>
                    <a:pt x="354" y="109"/>
                  </a:cubicBezTo>
                  <a:cubicBezTo>
                    <a:pt x="578" y="334"/>
                    <a:pt x="578" y="334"/>
                    <a:pt x="578" y="334"/>
                  </a:cubicBezTo>
                  <a:cubicBezTo>
                    <a:pt x="584" y="339"/>
                    <a:pt x="584" y="347"/>
                    <a:pt x="578" y="353"/>
                  </a:cubicBezTo>
                  <a:cubicBezTo>
                    <a:pt x="354" y="577"/>
                    <a:pt x="354" y="577"/>
                    <a:pt x="354" y="577"/>
                  </a:cubicBezTo>
                  <a:cubicBezTo>
                    <a:pt x="351" y="580"/>
                    <a:pt x="348" y="581"/>
                    <a:pt x="344" y="581"/>
                  </a:cubicBezTo>
                  <a:moveTo>
                    <a:pt x="344" y="0"/>
                  </a:moveTo>
                  <a:cubicBezTo>
                    <a:pt x="339" y="0"/>
                    <a:pt x="334" y="2"/>
                    <a:pt x="331" y="6"/>
                  </a:cubicBezTo>
                  <a:cubicBezTo>
                    <a:pt x="7" y="330"/>
                    <a:pt x="7" y="330"/>
                    <a:pt x="7" y="330"/>
                  </a:cubicBezTo>
                  <a:cubicBezTo>
                    <a:pt x="0" y="337"/>
                    <a:pt x="0" y="349"/>
                    <a:pt x="7" y="357"/>
                  </a:cubicBezTo>
                  <a:cubicBezTo>
                    <a:pt x="331" y="680"/>
                    <a:pt x="331" y="680"/>
                    <a:pt x="331" y="680"/>
                  </a:cubicBezTo>
                  <a:cubicBezTo>
                    <a:pt x="334" y="684"/>
                    <a:pt x="339" y="686"/>
                    <a:pt x="344" y="686"/>
                  </a:cubicBezTo>
                  <a:cubicBezTo>
                    <a:pt x="349" y="686"/>
                    <a:pt x="354" y="684"/>
                    <a:pt x="358" y="680"/>
                  </a:cubicBezTo>
                  <a:cubicBezTo>
                    <a:pt x="681" y="357"/>
                    <a:pt x="681" y="357"/>
                    <a:pt x="681" y="357"/>
                  </a:cubicBezTo>
                  <a:cubicBezTo>
                    <a:pt x="689" y="349"/>
                    <a:pt x="689" y="337"/>
                    <a:pt x="681" y="330"/>
                  </a:cubicBezTo>
                  <a:cubicBezTo>
                    <a:pt x="358" y="6"/>
                    <a:pt x="358" y="6"/>
                    <a:pt x="358" y="6"/>
                  </a:cubicBezTo>
                  <a:cubicBezTo>
                    <a:pt x="354" y="2"/>
                    <a:pt x="349" y="0"/>
                    <a:pt x="344" y="0"/>
                  </a:cubicBezTo>
                </a:path>
              </a:pathLst>
            </a:custGeom>
            <a:solidFill>
              <a:srgbClr val="FAB0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id="{17B12A44-666B-4525-B11A-DD8C8B2FD54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16480" y="5157192"/>
            <a:ext cx="3854025" cy="397381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2023/12/1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2023/12/1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2023/12/1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2023/12/1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F57FB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2023/12/1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713273A-9CE0-DE64-F036-3E482EB04047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0900" y="5737227"/>
            <a:ext cx="1143000" cy="1143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ature.com/articles/s41592-019-0494-8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biorxiv.org/content/10.1101/262501v1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iorxiv.org/content/10.1101/262501v1" TargetMode="External"/><Relationship Id="rId5" Type="http://schemas.openxmlformats.org/officeDocument/2006/relationships/hyperlink" Target="https://arxiv.org/pdf/1812.04948.pdf" TargetMode="Externa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7" Type="http://schemas.openxmlformats.org/officeDocument/2006/relationships/image" Target="../media/image15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1.png"/><Relationship Id="rId5" Type="http://schemas.openxmlformats.org/officeDocument/2006/relationships/image" Target="../media/image24.png"/><Relationship Id="rId4" Type="http://schemas.openxmlformats.org/officeDocument/2006/relationships/image" Target="../media/image230.png"/><Relationship Id="rId9" Type="http://schemas.openxmlformats.org/officeDocument/2006/relationships/image" Target="../media/image17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9.png"/><Relationship Id="rId9" Type="http://schemas.openxmlformats.org/officeDocument/2006/relationships/image" Target="../media/image2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4.emf"/><Relationship Id="rId7" Type="http://schemas.openxmlformats.org/officeDocument/2006/relationships/image" Target="../media/image28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pdf/1711.00937.pdf" TargetMode="External"/><Relationship Id="rId5" Type="http://schemas.openxmlformats.org/officeDocument/2006/relationships/hyperlink" Target="https://arxiv.org/abs/2112.01075" TargetMode="External"/><Relationship Id="rId4" Type="http://schemas.openxmlformats.org/officeDocument/2006/relationships/image" Target="../media/image3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467-023-41437-w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weinformatics.cn/2-introduction-to-single-cell-rna-seq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hepaper.cn/newsDetail_forward_11682312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hyperlink" Target="https://www.nature.com/articles/s41592-019-0494-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F57FB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B03E4CD-CAC7-42EF-8263-C066ABCD8F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87" t="24772" b="27452"/>
          <a:stretch/>
        </p:blipFill>
        <p:spPr>
          <a:xfrm>
            <a:off x="0" y="-8461"/>
            <a:ext cx="9120336" cy="685800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FF5BD17-093A-4EB5-949A-CB7721829C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0131148" y="-2478386"/>
            <a:ext cx="4807354" cy="495677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0F9E7FC-A5F6-4857-B87B-BE9F7EA69C72}"/>
              </a:ext>
            </a:extLst>
          </p:cNvPr>
          <p:cNvSpPr txBox="1"/>
          <p:nvPr/>
        </p:nvSpPr>
        <p:spPr>
          <a:xfrm>
            <a:off x="4079776" y="2166808"/>
            <a:ext cx="69847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b="1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SCPERB</a:t>
            </a:r>
            <a:r>
              <a:rPr lang="en-US" altLang="zh-CN" sz="40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:</a:t>
            </a:r>
            <a:r>
              <a:rPr lang="en-US" altLang="zh-CN" sz="24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SINGLE-CELL PERTURBATION</a:t>
            </a:r>
          </a:p>
          <a:p>
            <a:pPr algn="dist"/>
            <a:r>
              <a:rPr lang="en-US" altLang="zh-CN" sz="24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VIA STYLE TRANSFER-BASED</a:t>
            </a:r>
            <a:r>
              <a:rPr lang="zh-CN" altLang="en-US" sz="24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VAE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EDD56CF2-EB77-9F9B-7A54-5E4686FF0CAD}"/>
              </a:ext>
            </a:extLst>
          </p:cNvPr>
          <p:cNvGrpSpPr/>
          <p:nvPr/>
        </p:nvGrpSpPr>
        <p:grpSpPr>
          <a:xfrm>
            <a:off x="6096000" y="3515714"/>
            <a:ext cx="4824536" cy="705374"/>
            <a:chOff x="6417071" y="3428999"/>
            <a:chExt cx="4824536" cy="70537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414356F-4364-4C79-B744-82242EAA01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7071" y="3428999"/>
              <a:ext cx="482453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dist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wis721 Cn BT" panose="020B0506020202030204" pitchFamily="34" charset="0"/>
                  <a:ea typeface="微软雅黑" panose="020B0503020204020204" pitchFamily="34" charset="-122"/>
                  <a:cs typeface="LilyUPC" panose="020B0604020202020204" pitchFamily="34" charset="-34"/>
                  <a:sym typeface="微软雅黑" panose="020B0503020204020204" pitchFamily="34" charset="-122"/>
                </a:rPr>
                <a:t>2023</a:t>
              </a:r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wis721 Cn BT" panose="020B0506020202030204" pitchFamily="34" charset="0"/>
                  <a:ea typeface="微软雅黑" panose="020B0503020204020204" pitchFamily="34" charset="-122"/>
                  <a:cs typeface="LilyUPC" panose="020B0604020202020204" pitchFamily="34" charset="-34"/>
                  <a:sym typeface="微软雅黑" panose="020B0503020204020204" pitchFamily="34" charset="-122"/>
                </a:rPr>
                <a:t> 丘成桐中学科学奖计算机组答辩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4AA9F74A-7D5B-43B0-8104-7A8898EA3A91}"/>
                </a:ext>
              </a:extLst>
            </p:cNvPr>
            <p:cNvSpPr txBox="1"/>
            <p:nvPr/>
          </p:nvSpPr>
          <p:spPr>
            <a:xfrm>
              <a:off x="8112224" y="3795819"/>
              <a:ext cx="312938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演讲者：汤子嘉  时间：</a:t>
              </a: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2023.12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BDBC9843-1216-11BA-BD20-863298A40BF5}"/>
              </a:ext>
            </a:extLst>
          </p:cNvPr>
          <p:cNvSpPr txBox="1"/>
          <p:nvPr/>
        </p:nvSpPr>
        <p:spPr>
          <a:xfrm>
            <a:off x="7615542" y="4231930"/>
            <a:ext cx="3392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指导老师：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Qianqian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Song,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胡正勇</a:t>
            </a:r>
          </a:p>
        </p:txBody>
      </p:sp>
    </p:spTree>
    <p:extLst>
      <p:ext uri="{BB962C8B-B14F-4D97-AF65-F5344CB8AC3E}">
        <p14:creationId xmlns:p14="http://schemas.microsoft.com/office/powerpoint/2010/main" val="3068443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7BDED9C6-2F8D-BA86-BD6D-23423A6C53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9045"/>
          <a:stretch/>
        </p:blipFill>
        <p:spPr>
          <a:xfrm>
            <a:off x="425193" y="1484784"/>
            <a:ext cx="11341613" cy="4392488"/>
          </a:xfrm>
          <a:prstGeom prst="rect">
            <a:avLst/>
          </a:prstGeom>
        </p:spPr>
      </p:pic>
      <p:sp>
        <p:nvSpPr>
          <p:cNvPr id="11" name="框架 10">
            <a:extLst>
              <a:ext uri="{FF2B5EF4-FFF2-40B4-BE49-F238E27FC236}">
                <a16:creationId xmlns:a16="http://schemas.microsoft.com/office/drawing/2014/main" id="{30001EF8-8E45-A38A-AF5B-8C48E19E06EA}"/>
              </a:ext>
            </a:extLst>
          </p:cNvPr>
          <p:cNvSpPr/>
          <p:nvPr/>
        </p:nvSpPr>
        <p:spPr>
          <a:xfrm>
            <a:off x="8737073" y="4687640"/>
            <a:ext cx="183020" cy="183020"/>
          </a:xfrm>
          <a:prstGeom prst="frame">
            <a:avLst/>
          </a:prstGeom>
          <a:solidFill>
            <a:srgbClr val="FF0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4" name="框架 13">
            <a:extLst>
              <a:ext uri="{FF2B5EF4-FFF2-40B4-BE49-F238E27FC236}">
                <a16:creationId xmlns:a16="http://schemas.microsoft.com/office/drawing/2014/main" id="{09103898-A1C0-0774-645C-C01C80A8472E}"/>
              </a:ext>
            </a:extLst>
          </p:cNvPr>
          <p:cNvSpPr/>
          <p:nvPr/>
        </p:nvSpPr>
        <p:spPr>
          <a:xfrm>
            <a:off x="9354698" y="4415305"/>
            <a:ext cx="183020" cy="183020"/>
          </a:xfrm>
          <a:prstGeom prst="frame">
            <a:avLst/>
          </a:prstGeom>
          <a:solidFill>
            <a:srgbClr val="FF0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7" name="框架 16">
            <a:extLst>
              <a:ext uri="{FF2B5EF4-FFF2-40B4-BE49-F238E27FC236}">
                <a16:creationId xmlns:a16="http://schemas.microsoft.com/office/drawing/2014/main" id="{C588596A-2C00-6BD9-1364-5B1D0A33E215}"/>
              </a:ext>
            </a:extLst>
          </p:cNvPr>
          <p:cNvSpPr/>
          <p:nvPr/>
        </p:nvSpPr>
        <p:spPr>
          <a:xfrm>
            <a:off x="10040948" y="4607455"/>
            <a:ext cx="183020" cy="183020"/>
          </a:xfrm>
          <a:prstGeom prst="frame">
            <a:avLst/>
          </a:prstGeom>
          <a:solidFill>
            <a:srgbClr val="FF0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8" name="框架 17">
            <a:extLst>
              <a:ext uri="{FF2B5EF4-FFF2-40B4-BE49-F238E27FC236}">
                <a16:creationId xmlns:a16="http://schemas.microsoft.com/office/drawing/2014/main" id="{ABFFAAF3-7040-DD7E-26A5-680967E7B36B}"/>
              </a:ext>
            </a:extLst>
          </p:cNvPr>
          <p:cNvSpPr/>
          <p:nvPr/>
        </p:nvSpPr>
        <p:spPr>
          <a:xfrm>
            <a:off x="11056598" y="4525105"/>
            <a:ext cx="183020" cy="183020"/>
          </a:xfrm>
          <a:prstGeom prst="frame">
            <a:avLst/>
          </a:prstGeom>
          <a:solidFill>
            <a:srgbClr val="FF0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4828A50-FAD5-994D-1BFE-56876A0B7D3E}"/>
              </a:ext>
            </a:extLst>
          </p:cNvPr>
          <p:cNvSpPr txBox="1"/>
          <p:nvPr/>
        </p:nvSpPr>
        <p:spPr>
          <a:xfrm>
            <a:off x="5456613" y="1223174"/>
            <a:ext cx="12787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scGen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5113F36-66A6-7B86-466C-79053BC631EF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02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46F0141-6ABB-1687-9D58-CF2C54E84AC8}"/>
              </a:ext>
            </a:extLst>
          </p:cNvPr>
          <p:cNvSpPr txBox="1"/>
          <p:nvPr/>
        </p:nvSpPr>
        <p:spPr>
          <a:xfrm>
            <a:off x="589804" y="6388047"/>
            <a:ext cx="2557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Lotfollahi et al</a:t>
            </a:r>
            <a:r>
              <a:rPr kumimoji="1"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[2]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106BA33-92EA-FF49-A07E-67BA67FC7CB2}"/>
              </a:ext>
            </a:extLst>
          </p:cNvPr>
          <p:cNvSpPr txBox="1"/>
          <p:nvPr/>
        </p:nvSpPr>
        <p:spPr>
          <a:xfrm>
            <a:off x="1487448" y="342966"/>
            <a:ext cx="9433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600" normalizeH="0" baseline="0" noProof="0" dirty="0">
                <a:ln>
                  <a:noFill/>
                </a:ln>
                <a:solidFill>
                  <a:srgbClr val="F57FB0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Benchmarking</a:t>
            </a:r>
          </a:p>
        </p:txBody>
      </p:sp>
    </p:spTree>
    <p:extLst>
      <p:ext uri="{BB962C8B-B14F-4D97-AF65-F5344CB8AC3E}">
        <p14:creationId xmlns:p14="http://schemas.microsoft.com/office/powerpoint/2010/main" val="1765956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17" grpId="0" animBg="1"/>
      <p:bldP spid="1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9EAD66D-C6E9-B9CE-6104-DB0FA03C17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1346" y="1450961"/>
            <a:ext cx="3946822" cy="487922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AE17C58-ADEA-1980-122D-E6079F01077E}"/>
              </a:ext>
            </a:extLst>
          </p:cNvPr>
          <p:cNvSpPr txBox="1"/>
          <p:nvPr/>
        </p:nvSpPr>
        <p:spPr>
          <a:xfrm>
            <a:off x="4786177" y="927741"/>
            <a:ext cx="20435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sc-WGAN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A00DBC7-D8F8-D060-8756-99004610F72A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02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9E132B2-17C6-2CDB-30F3-CC42E5EDFC80}"/>
              </a:ext>
            </a:extLst>
          </p:cNvPr>
          <p:cNvSpPr txBox="1"/>
          <p:nvPr/>
        </p:nvSpPr>
        <p:spPr>
          <a:xfrm>
            <a:off x="343847" y="6403436"/>
            <a:ext cx="11504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Ghahramani et al</a:t>
            </a:r>
            <a:r>
              <a:rPr kumimoji="1"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[3]</a:t>
            </a:r>
            <a:endParaRPr kumimoji="1" lang="en-US" altLang="zh-CN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451B13E-28D8-CDFE-231B-A94477FF6764}"/>
              </a:ext>
            </a:extLst>
          </p:cNvPr>
          <p:cNvSpPr txBox="1"/>
          <p:nvPr/>
        </p:nvSpPr>
        <p:spPr>
          <a:xfrm>
            <a:off x="1487448" y="342966"/>
            <a:ext cx="9433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600" normalizeH="0" baseline="0" noProof="0" dirty="0">
                <a:ln>
                  <a:noFill/>
                </a:ln>
                <a:solidFill>
                  <a:srgbClr val="F57FB0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Benchmarking</a:t>
            </a:r>
          </a:p>
        </p:txBody>
      </p:sp>
    </p:spTree>
    <p:extLst>
      <p:ext uri="{BB962C8B-B14F-4D97-AF65-F5344CB8AC3E}">
        <p14:creationId xmlns:p14="http://schemas.microsoft.com/office/powerpoint/2010/main" val="3608363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D187773-DFE3-F984-0D28-B8764F21F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9912" y="1062149"/>
            <a:ext cx="9000000" cy="210620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54828A50-FAD5-994D-1BFE-56876A0B7D3E}"/>
              </a:ext>
            </a:extLst>
          </p:cNvPr>
          <p:cNvSpPr txBox="1"/>
          <p:nvPr/>
        </p:nvSpPr>
        <p:spPr>
          <a:xfrm>
            <a:off x="5456614" y="908720"/>
            <a:ext cx="12787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CVAE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6E6A97E-B347-F1DF-EABC-FF62DD533E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054" b="18144"/>
          <a:stretch/>
        </p:blipFill>
        <p:spPr>
          <a:xfrm>
            <a:off x="1529912" y="3332821"/>
            <a:ext cx="9000000" cy="3147899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C531A2A8-4D4F-E46D-FE2F-78F32056E09E}"/>
              </a:ext>
            </a:extLst>
          </p:cNvPr>
          <p:cNvSpPr txBox="1"/>
          <p:nvPr/>
        </p:nvSpPr>
        <p:spPr>
          <a:xfrm>
            <a:off x="5390526" y="2944703"/>
            <a:ext cx="12787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stGAN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443CBD9-5C1B-EA04-166D-39F815CCDE74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02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32FB747-0D60-0BB8-EAC1-5F1CF3DC3A82}"/>
              </a:ext>
            </a:extLst>
          </p:cNvPr>
          <p:cNvSpPr txBox="1"/>
          <p:nvPr/>
        </p:nvSpPr>
        <p:spPr>
          <a:xfrm>
            <a:off x="551384" y="6488668"/>
            <a:ext cx="2382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Source: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Karras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, T</a:t>
            </a:r>
            <a:r>
              <a:rPr kumimoji="1"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 et al</a:t>
            </a:r>
            <a:r>
              <a:rPr kumimoji="1" lang="en-US" altLang="zh-CN" sz="1800" baseline="30000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[4]</a:t>
            </a:r>
            <a:endParaRPr kumimoji="1" lang="zh-CN" altLang="en-US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2AAEE1E-3E28-C0AE-F56C-9309B1874D0F}"/>
              </a:ext>
            </a:extLst>
          </p:cNvPr>
          <p:cNvSpPr txBox="1"/>
          <p:nvPr/>
        </p:nvSpPr>
        <p:spPr>
          <a:xfrm>
            <a:off x="1487448" y="342966"/>
            <a:ext cx="9433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600" normalizeH="0" baseline="0" noProof="0" dirty="0">
                <a:ln>
                  <a:noFill/>
                </a:ln>
                <a:solidFill>
                  <a:srgbClr val="F57FB0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Benchmarking</a:t>
            </a:r>
          </a:p>
        </p:txBody>
      </p:sp>
    </p:spTree>
    <p:extLst>
      <p:ext uri="{BB962C8B-B14F-4D97-AF65-F5344CB8AC3E}">
        <p14:creationId xmlns:p14="http://schemas.microsoft.com/office/powerpoint/2010/main" val="333000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F37DF55-B6C7-48A0-8577-B3871C955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87" t="30491" b="28804"/>
          <a:stretch/>
        </p:blipFill>
        <p:spPr>
          <a:xfrm>
            <a:off x="0" y="0"/>
            <a:ext cx="10704512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B028E7E-1C86-46BB-9350-877210917030}"/>
              </a:ext>
            </a:extLst>
          </p:cNvPr>
          <p:cNvSpPr/>
          <p:nvPr/>
        </p:nvSpPr>
        <p:spPr>
          <a:xfrm>
            <a:off x="8809662" y="1340768"/>
            <a:ext cx="250504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Medium Cond" panose="020B0606030402020204" pitchFamily="34" charset="0"/>
              </a:rPr>
              <a:t>PART</a:t>
            </a:r>
            <a:r>
              <a:rPr lang="en-US" altLang="zh-CN" sz="6600" b="1" dirty="0">
                <a:solidFill>
                  <a:srgbClr val="F57FB0"/>
                </a:solidFill>
                <a:latin typeface="Franklin Gothic Medium Cond" panose="020B0606030402020204" pitchFamily="34" charset="0"/>
              </a:rPr>
              <a:t>  </a:t>
            </a:r>
            <a:r>
              <a:rPr lang="en-US" altLang="zh-CN" sz="7200" b="1" dirty="0">
                <a:solidFill>
                  <a:srgbClr val="F57FB0"/>
                </a:solidFill>
                <a:latin typeface="Franklin Gothic Medium Cond" panose="020B0606030402020204" pitchFamily="34" charset="0"/>
              </a:rPr>
              <a:t>0</a:t>
            </a:r>
            <a:r>
              <a:rPr lang="en-US" altLang="zh-CN" sz="7200" b="1" dirty="0">
                <a:solidFill>
                  <a:srgbClr val="6BC0E8"/>
                </a:solidFill>
                <a:latin typeface="Franklin Gothic Medium Cond" panose="020B0606030402020204" pitchFamily="34" charset="0"/>
              </a:rPr>
              <a:t>3</a:t>
            </a:r>
            <a:endParaRPr lang="en-US" altLang="zh-CN" sz="6600" b="1" dirty="0">
              <a:solidFill>
                <a:srgbClr val="6BC0E8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0666EC7D-4CB6-4FA3-8787-120FC8EE33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24583" y="2779200"/>
            <a:ext cx="449012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5400" spc="600" dirty="0">
                <a:solidFill>
                  <a:srgbClr val="F57FB0"/>
                </a:solidFill>
                <a:latin typeface="Swis721 Lt BT" panose="020B0403020202020204" pitchFamily="34" charset="0"/>
                <a:ea typeface="微软雅黑" panose="020B0503020204020204" pitchFamily="34" charset="-122"/>
                <a:cs typeface="LilyUPC" panose="020B0604020202020204" pitchFamily="34" charset="-34"/>
                <a:sym typeface="微软雅黑" panose="020B0503020204020204" pitchFamily="34" charset="-122"/>
              </a:rPr>
              <a:t>Overview</a:t>
            </a:r>
            <a:endParaRPr lang="zh-CN" altLang="en-US" sz="5400" spc="600" dirty="0">
              <a:solidFill>
                <a:srgbClr val="F57FB0"/>
              </a:solidFill>
              <a:latin typeface="Swis721 Lt BT" panose="020B0403020202020204" pitchFamily="34" charset="0"/>
              <a:ea typeface="微软雅黑" panose="020B0503020204020204" pitchFamily="34" charset="-122"/>
              <a:cs typeface="LilyUPC" panose="020B0604020202020204" pitchFamily="34" charset="-34"/>
              <a:sym typeface="微软雅黑" panose="020B0503020204020204" pitchFamily="34" charset="-122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EF6D50F-D174-4979-85D5-A2DF147417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6440" y="3717032"/>
            <a:ext cx="125826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spc="600" dirty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研究内容</a:t>
            </a:r>
          </a:p>
        </p:txBody>
      </p:sp>
    </p:spTree>
    <p:extLst>
      <p:ext uri="{BB962C8B-B14F-4D97-AF65-F5344CB8AC3E}">
        <p14:creationId xmlns:p14="http://schemas.microsoft.com/office/powerpoint/2010/main" val="209987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75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175"/>
                            </p:stCondLst>
                            <p:childTnLst>
                              <p:par>
                                <p:cTn id="17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9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0" dur="46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" decel="50000" autoRev="1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4" fill="hold">
                                          <p:stCondLst>
                                            <p:cond delay="8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4B1BC4C-B873-3D31-66E0-7BC21BA44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1124" y="6158980"/>
            <a:ext cx="8949751" cy="69902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D3F2170-D09B-5371-41AC-50BBFD1150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999" y="1000376"/>
            <a:ext cx="8640000" cy="4860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D45DA47-CD59-1C6C-50BD-797A8BBD4417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51AC3EA-7E00-582E-0FC4-C004E4E90E12}"/>
              </a:ext>
            </a:extLst>
          </p:cNvPr>
          <p:cNvSpPr txBox="1"/>
          <p:nvPr/>
        </p:nvSpPr>
        <p:spPr>
          <a:xfrm>
            <a:off x="1487448" y="342966"/>
            <a:ext cx="4004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b="1" spc="600" dirty="0">
                <a:solidFill>
                  <a:srgbClr val="F57FB0"/>
                </a:solidFill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Overview</a:t>
            </a:r>
            <a:endParaRPr lang="zh-CN" altLang="en-US" sz="3200" b="1" spc="600" dirty="0">
              <a:solidFill>
                <a:srgbClr val="F57FB0"/>
              </a:solidFill>
              <a:latin typeface="Consolas" panose="020B0609020204030204" pitchFamily="49" charset="0"/>
              <a:ea typeface="微软雅黑" panose="020B0503020204020204" pitchFamily="34" charset="-122"/>
              <a:cs typeface="Consolas" panose="020B0609020204030204" pitchFamily="49" charset="0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9084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C3604C28-EFD9-DC02-1BB0-A490A8AC847C}"/>
                  </a:ext>
                </a:extLst>
              </p:cNvPr>
              <p:cNvSpPr txBox="1"/>
              <p:nvPr/>
            </p:nvSpPr>
            <p:spPr>
              <a:xfrm>
                <a:off x="7104112" y="260648"/>
                <a:ext cx="302198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18,868 cells </a:t>
                </a:r>
                <a14:m>
                  <m:oMath xmlns:m="http://schemas.openxmlformats.org/officeDocument/2006/math">
                    <m:r>
                      <a:rPr kumimoji="1"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6,998 genes </a:t>
                </a:r>
                <a:endParaRPr kumimoji="1"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C3604C28-EFD9-DC02-1BB0-A490A8AC84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4112" y="260648"/>
                <a:ext cx="3021981" cy="400110"/>
              </a:xfrm>
              <a:prstGeom prst="rect">
                <a:avLst/>
              </a:prstGeom>
              <a:blipFill>
                <a:blip r:embed="rId4"/>
                <a:stretch>
                  <a:fillRect l="-1674" t="-9375" r="-1674" b="-2812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2CE0777A-7D0D-4D2D-28AE-D48B050EA5DA}"/>
                  </a:ext>
                </a:extLst>
              </p:cNvPr>
              <p:cNvSpPr txBox="1"/>
              <p:nvPr/>
            </p:nvSpPr>
            <p:spPr>
              <a:xfrm>
                <a:off x="7104112" y="3534777"/>
                <a:ext cx="302198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16,893 cells </a:t>
                </a:r>
                <a14:m>
                  <m:oMath xmlns:m="http://schemas.openxmlformats.org/officeDocument/2006/math">
                    <m:r>
                      <a:rPr kumimoji="1"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7,000 genes </a:t>
                </a:r>
                <a:endParaRPr kumimoji="1"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2CE0777A-7D0D-4D2D-28AE-D48B050EA5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4112" y="3534777"/>
                <a:ext cx="3021981" cy="400110"/>
              </a:xfrm>
              <a:prstGeom prst="rect">
                <a:avLst/>
              </a:prstGeom>
              <a:blipFill>
                <a:blip r:embed="rId5"/>
                <a:stretch>
                  <a:fillRect l="-1674" t="-9375" r="-1674" b="-2812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组合 1">
            <a:extLst>
              <a:ext uri="{FF2B5EF4-FFF2-40B4-BE49-F238E27FC236}">
                <a16:creationId xmlns:a16="http://schemas.microsoft.com/office/drawing/2014/main" id="{94567DED-08C8-4EB1-69D9-B075A6874DF6}"/>
              </a:ext>
            </a:extLst>
          </p:cNvPr>
          <p:cNvGrpSpPr/>
          <p:nvPr/>
        </p:nvGrpSpPr>
        <p:grpSpPr>
          <a:xfrm>
            <a:off x="616508" y="1943043"/>
            <a:ext cx="5892810" cy="3183468"/>
            <a:chOff x="319111" y="2191419"/>
            <a:chExt cx="5892810" cy="318346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文本框 12">
                  <a:extLst>
                    <a:ext uri="{FF2B5EF4-FFF2-40B4-BE49-F238E27FC236}">
                      <a16:creationId xmlns:a16="http://schemas.microsoft.com/office/drawing/2014/main" id="{F478C0AF-D3F0-471A-EB4D-BAD6035E00BC}"/>
                    </a:ext>
                  </a:extLst>
                </p:cNvPr>
                <p:cNvSpPr txBox="1"/>
                <p:nvPr/>
              </p:nvSpPr>
              <p:spPr>
                <a:xfrm>
                  <a:off x="1011022" y="2191419"/>
                  <a:ext cx="289374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5,951 cells </a:t>
                  </a:r>
                  <a14:m>
                    <m:oMath xmlns:m="http://schemas.openxmlformats.org/officeDocument/2006/math">
                      <m:r>
                        <a:rPr kumimoji="1" lang="en-US" altLang="zh-CN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×</m:t>
                      </m:r>
                    </m:oMath>
                  </a14:m>
                  <a:r>
                    <a:rPr kumimoji="1"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7,000 genes </a:t>
                  </a:r>
                  <a:endParaRPr kumimoji="1"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13" name="文本框 12">
                  <a:extLst>
                    <a:ext uri="{FF2B5EF4-FFF2-40B4-BE49-F238E27FC236}">
                      <a16:creationId xmlns:a16="http://schemas.microsoft.com/office/drawing/2014/main" id="{F478C0AF-D3F0-471A-EB4D-BAD6035E00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11022" y="2191419"/>
                  <a:ext cx="2893741" cy="400110"/>
                </a:xfrm>
                <a:prstGeom prst="rect">
                  <a:avLst/>
                </a:prstGeom>
                <a:blipFill>
                  <a:blip r:embed="rId6"/>
                  <a:stretch>
                    <a:fillRect l="-1747" t="-9375" r="-1747" b="-2500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295CF6DF-1B8B-F19F-728C-103C411E8E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37" b="6760"/>
            <a:stretch/>
          </p:blipFill>
          <p:spPr>
            <a:xfrm>
              <a:off x="319111" y="2494887"/>
              <a:ext cx="5892810" cy="2880000"/>
            </a:xfrm>
            <a:prstGeom prst="rect">
              <a:avLst/>
            </a:prstGeom>
          </p:spPr>
        </p:pic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96223B3B-B4A9-4FCE-B4EB-0C5F099B2A8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1" b="6760"/>
          <a:stretch/>
        </p:blipFill>
        <p:spPr>
          <a:xfrm>
            <a:off x="6509318" y="3877505"/>
            <a:ext cx="5491338" cy="288000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E364F173-0275-6ED4-DB94-2A4C35989509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1" b="6760"/>
          <a:stretch/>
        </p:blipFill>
        <p:spPr>
          <a:xfrm>
            <a:off x="6509318" y="573129"/>
            <a:ext cx="5491338" cy="2880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489CCDD-2559-840C-F741-4308FD9C015F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E2E5258-D4DB-A0C8-2819-8CE7AE10FC97}"/>
              </a:ext>
            </a:extLst>
          </p:cNvPr>
          <p:cNvSpPr txBox="1"/>
          <p:nvPr/>
        </p:nvSpPr>
        <p:spPr>
          <a:xfrm>
            <a:off x="1487448" y="342966"/>
            <a:ext cx="4004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b="1" spc="600" dirty="0">
                <a:solidFill>
                  <a:srgbClr val="F57FB0"/>
                </a:solidFill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Overview</a:t>
            </a:r>
            <a:endParaRPr lang="zh-CN" altLang="en-US" sz="3200" b="1" spc="600" dirty="0">
              <a:solidFill>
                <a:srgbClr val="F57FB0"/>
              </a:solidFill>
              <a:latin typeface="Consolas" panose="020B0609020204030204" pitchFamily="49" charset="0"/>
              <a:ea typeface="微软雅黑" panose="020B0503020204020204" pitchFamily="34" charset="-122"/>
              <a:cs typeface="Consolas" panose="020B0609020204030204" pitchFamily="49" charset="0"/>
              <a:sym typeface="微软雅黑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AF5A4299-D8A5-8789-1CF9-0F91796F2E5A}"/>
              </a:ext>
            </a:extLst>
          </p:cNvPr>
          <p:cNvSpPr txBox="1"/>
          <p:nvPr/>
        </p:nvSpPr>
        <p:spPr>
          <a:xfrm>
            <a:off x="1892499" y="1313722"/>
            <a:ext cx="14814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Datasets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8095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C3604C28-EFD9-DC02-1BB0-A490A8AC847C}"/>
                  </a:ext>
                </a:extLst>
              </p:cNvPr>
              <p:cNvSpPr txBox="1"/>
              <p:nvPr/>
            </p:nvSpPr>
            <p:spPr>
              <a:xfrm>
                <a:off x="6699851" y="64589"/>
                <a:ext cx="381066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8493 control cells </a:t>
                </a:r>
                <a14:m>
                  <m:oMath xmlns:m="http://schemas.openxmlformats.org/officeDocument/2006/math">
                    <m:r>
                      <a:rPr kumimoji="1"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6,998 genes</a:t>
                </a:r>
              </a:p>
              <a:p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9925 perturbed cells </a:t>
                </a:r>
                <a14:m>
                  <m:oMath xmlns:m="http://schemas.openxmlformats.org/officeDocument/2006/math">
                    <m:r>
                      <a:rPr kumimoji="1"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6,998 genes</a:t>
                </a:r>
                <a:endParaRPr kumimoji="1"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C3604C28-EFD9-DC02-1BB0-A490A8AC84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9851" y="64589"/>
                <a:ext cx="3810660" cy="707886"/>
              </a:xfrm>
              <a:prstGeom prst="rect">
                <a:avLst/>
              </a:prstGeom>
              <a:blipFill>
                <a:blip r:embed="rId4"/>
                <a:stretch>
                  <a:fillRect l="-1661" t="-5357" r="-664" b="-1607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2CE0777A-7D0D-4D2D-28AE-D48B050EA5DA}"/>
                  </a:ext>
                </a:extLst>
              </p:cNvPr>
              <p:cNvSpPr txBox="1"/>
              <p:nvPr/>
            </p:nvSpPr>
            <p:spPr>
              <a:xfrm>
                <a:off x="6699851" y="3369186"/>
                <a:ext cx="381066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8007 control cells </a:t>
                </a:r>
                <a14:m>
                  <m:oMath xmlns:m="http://schemas.openxmlformats.org/officeDocument/2006/math">
                    <m:r>
                      <a:rPr kumimoji="1"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7,000 genes</a:t>
                </a:r>
              </a:p>
              <a:p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8886 perturbed cells </a:t>
                </a:r>
                <a14:m>
                  <m:oMath xmlns:m="http://schemas.openxmlformats.org/officeDocument/2006/math">
                    <m:r>
                      <a:rPr kumimoji="1"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kumimoji="1"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7,000 genes</a:t>
                </a:r>
                <a:endParaRPr kumimoji="1"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2CE0777A-7D0D-4D2D-28AE-D48B050EA5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9851" y="3369186"/>
                <a:ext cx="3810660" cy="707886"/>
              </a:xfrm>
              <a:prstGeom prst="rect">
                <a:avLst/>
              </a:prstGeom>
              <a:blipFill>
                <a:blip r:embed="rId5"/>
                <a:stretch>
                  <a:fillRect l="-1661" t="-5263" r="-664" b="-1403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组合 1">
            <a:extLst>
              <a:ext uri="{FF2B5EF4-FFF2-40B4-BE49-F238E27FC236}">
                <a16:creationId xmlns:a16="http://schemas.microsoft.com/office/drawing/2014/main" id="{595314F2-8FD9-B4F1-BD30-99747D9A8D12}"/>
              </a:ext>
            </a:extLst>
          </p:cNvPr>
          <p:cNvGrpSpPr/>
          <p:nvPr/>
        </p:nvGrpSpPr>
        <p:grpSpPr>
          <a:xfrm>
            <a:off x="755310" y="1844824"/>
            <a:ext cx="5469252" cy="3435321"/>
            <a:chOff x="428529" y="2276872"/>
            <a:chExt cx="6059210" cy="382191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文本框 12">
                  <a:extLst>
                    <a:ext uri="{FF2B5EF4-FFF2-40B4-BE49-F238E27FC236}">
                      <a16:creationId xmlns:a16="http://schemas.microsoft.com/office/drawing/2014/main" id="{F478C0AF-D3F0-471A-EB4D-BAD6035E00BC}"/>
                    </a:ext>
                  </a:extLst>
                </p:cNvPr>
                <p:cNvSpPr txBox="1"/>
                <p:nvPr/>
              </p:nvSpPr>
              <p:spPr>
                <a:xfrm>
                  <a:off x="767408" y="2276872"/>
                  <a:ext cx="3756285" cy="70788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3420 control cells </a:t>
                  </a:r>
                  <a14:m>
                    <m:oMath xmlns:m="http://schemas.openxmlformats.org/officeDocument/2006/math">
                      <m:r>
                        <a:rPr kumimoji="1" lang="en-US" altLang="zh-CN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×</m:t>
                      </m:r>
                    </m:oMath>
                  </a14:m>
                  <a:r>
                    <a:rPr kumimoji="1"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7,000 genes</a:t>
                  </a:r>
                </a:p>
                <a:p>
                  <a:r>
                    <a:rPr kumimoji="1"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2711 perturbed </a:t>
                  </a:r>
                  <a:r>
                    <a:rPr kumimoji="1" lang="en-US" altLang="zh-CN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cells</a:t>
                  </a:r>
                  <a:r>
                    <a:rPr kumimoji="1"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14:m>
                    <m:oMath xmlns:m="http://schemas.openxmlformats.org/officeDocument/2006/math">
                      <m:r>
                        <a:rPr kumimoji="1" lang="en-US" altLang="zh-CN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×</m:t>
                      </m:r>
                    </m:oMath>
                  </a14:m>
                  <a:r>
                    <a:rPr kumimoji="1"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7,000 genes</a:t>
                  </a:r>
                  <a:endParaRPr kumimoji="1"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13" name="文本框 12">
                  <a:extLst>
                    <a:ext uri="{FF2B5EF4-FFF2-40B4-BE49-F238E27FC236}">
                      <a16:creationId xmlns:a16="http://schemas.microsoft.com/office/drawing/2014/main" id="{F478C0AF-D3F0-471A-EB4D-BAD6035E00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67408" y="2276872"/>
                  <a:ext cx="3756285" cy="707886"/>
                </a:xfrm>
                <a:prstGeom prst="rect">
                  <a:avLst/>
                </a:prstGeom>
                <a:blipFill>
                  <a:blip r:embed="rId6"/>
                  <a:stretch>
                    <a:fillRect l="-2027" t="-3509" r="-1014" b="-14035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0A6A3F79-2336-AE96-E563-E3328A77A1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33" b="7512"/>
            <a:stretch/>
          </p:blipFill>
          <p:spPr>
            <a:xfrm>
              <a:off x="428529" y="2858791"/>
              <a:ext cx="6059210" cy="3240000"/>
            </a:xfrm>
            <a:prstGeom prst="rect">
              <a:avLst/>
            </a:prstGeom>
          </p:spPr>
        </p:pic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0CFB3B1C-BD68-D059-7E5A-F882CAC57885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3" b="6652"/>
          <a:stretch/>
        </p:blipFill>
        <p:spPr>
          <a:xfrm>
            <a:off x="6699851" y="3940749"/>
            <a:ext cx="4875383" cy="2700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A9C7F7D-A8F6-8A03-54C5-8AEBCB2868D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0" b="7609"/>
          <a:stretch/>
        </p:blipFill>
        <p:spPr>
          <a:xfrm>
            <a:off x="6699851" y="620688"/>
            <a:ext cx="4938865" cy="27000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2AEE1659-0200-97E2-DA61-09AC77FF47D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70CD24F-0087-85B0-A1DE-0FD7BDED2624}"/>
              </a:ext>
            </a:extLst>
          </p:cNvPr>
          <p:cNvSpPr txBox="1"/>
          <p:nvPr/>
        </p:nvSpPr>
        <p:spPr>
          <a:xfrm>
            <a:off x="1487448" y="342966"/>
            <a:ext cx="4004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b="1" spc="600" dirty="0">
                <a:solidFill>
                  <a:srgbClr val="F57FB0"/>
                </a:solidFill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Overview</a:t>
            </a:r>
            <a:endParaRPr lang="zh-CN" altLang="en-US" sz="3200" b="1" spc="600" dirty="0">
              <a:solidFill>
                <a:srgbClr val="F57FB0"/>
              </a:solidFill>
              <a:latin typeface="Consolas" panose="020B0609020204030204" pitchFamily="49" charset="0"/>
              <a:ea typeface="微软雅黑" panose="020B0503020204020204" pitchFamily="34" charset="-122"/>
              <a:cs typeface="Consolas" panose="020B0609020204030204" pitchFamily="49" charset="0"/>
              <a:sym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6627F63-AC0C-F1D8-5CB6-A9768598DF41}"/>
              </a:ext>
            </a:extLst>
          </p:cNvPr>
          <p:cNvSpPr txBox="1"/>
          <p:nvPr/>
        </p:nvSpPr>
        <p:spPr>
          <a:xfrm>
            <a:off x="1892499" y="1313722"/>
            <a:ext cx="14814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Datasets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2367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F37DF55-B6C7-48A0-8577-B3871C955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87" t="30491" b="28804"/>
          <a:stretch/>
        </p:blipFill>
        <p:spPr>
          <a:xfrm>
            <a:off x="0" y="0"/>
            <a:ext cx="10704512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B028E7E-1C86-46BB-9350-877210917030}"/>
              </a:ext>
            </a:extLst>
          </p:cNvPr>
          <p:cNvSpPr/>
          <p:nvPr/>
        </p:nvSpPr>
        <p:spPr>
          <a:xfrm>
            <a:off x="8809662" y="1340768"/>
            <a:ext cx="250953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Medium Cond" panose="020B0606030402020204" pitchFamily="34" charset="0"/>
              </a:rPr>
              <a:t>PART</a:t>
            </a:r>
            <a:r>
              <a:rPr lang="en-US" altLang="zh-CN" sz="6600" b="1" dirty="0">
                <a:solidFill>
                  <a:srgbClr val="F57FB0"/>
                </a:solidFill>
                <a:latin typeface="Franklin Gothic Medium Cond" panose="020B0606030402020204" pitchFamily="34" charset="0"/>
              </a:rPr>
              <a:t>  </a:t>
            </a:r>
            <a:r>
              <a:rPr lang="en-US" altLang="zh-CN" sz="7200" b="1" dirty="0">
                <a:solidFill>
                  <a:srgbClr val="F57FB0"/>
                </a:solidFill>
                <a:latin typeface="Franklin Gothic Medium Cond" panose="020B0606030402020204" pitchFamily="34" charset="0"/>
              </a:rPr>
              <a:t>0</a:t>
            </a:r>
            <a:r>
              <a:rPr lang="en-US" altLang="zh-CN" sz="7200" b="1" dirty="0">
                <a:solidFill>
                  <a:srgbClr val="6BC0E8"/>
                </a:solidFill>
                <a:latin typeface="Franklin Gothic Medium Cond" panose="020B0606030402020204" pitchFamily="34" charset="0"/>
              </a:rPr>
              <a:t>4</a:t>
            </a:r>
            <a:endParaRPr lang="en-US" altLang="zh-CN" sz="6600" b="1" dirty="0">
              <a:solidFill>
                <a:srgbClr val="6BC0E8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0666EC7D-4CB6-4FA3-8787-120FC8EE33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24583" y="2779200"/>
            <a:ext cx="449012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5400" spc="600" dirty="0">
                <a:solidFill>
                  <a:srgbClr val="F57FB0"/>
                </a:solidFill>
                <a:latin typeface="Swis721 Lt BT" panose="020B0403020202020204" pitchFamily="34" charset="0"/>
                <a:ea typeface="微软雅黑" panose="020B0503020204020204" pitchFamily="34" charset="-122"/>
                <a:cs typeface="LilyUPC" panose="020B0604020202020204" pitchFamily="34" charset="-34"/>
                <a:sym typeface="微软雅黑" panose="020B0503020204020204" pitchFamily="34" charset="-122"/>
              </a:rPr>
              <a:t>results</a:t>
            </a:r>
            <a:endParaRPr lang="zh-CN" altLang="en-US" sz="5400" spc="600" dirty="0">
              <a:solidFill>
                <a:srgbClr val="F57FB0"/>
              </a:solidFill>
              <a:latin typeface="Swis721 Lt BT" panose="020B0403020202020204" pitchFamily="34" charset="0"/>
              <a:ea typeface="微软雅黑" panose="020B0503020204020204" pitchFamily="34" charset="-122"/>
              <a:cs typeface="LilyUPC" panose="020B0604020202020204" pitchFamily="34" charset="-34"/>
              <a:sym typeface="微软雅黑" panose="020B0503020204020204" pitchFamily="34" charset="-122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EF6D50F-D174-4979-85D5-A2DF147417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3917" y="3718800"/>
            <a:ext cx="482079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spc="600" dirty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实验结果</a:t>
            </a:r>
          </a:p>
        </p:txBody>
      </p:sp>
    </p:spTree>
    <p:extLst>
      <p:ext uri="{BB962C8B-B14F-4D97-AF65-F5344CB8AC3E}">
        <p14:creationId xmlns:p14="http://schemas.microsoft.com/office/powerpoint/2010/main" val="1281841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75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175"/>
                            </p:stCondLst>
                            <p:childTnLst>
                              <p:par>
                                <p:cTn id="17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9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0" dur="46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" decel="50000" autoRev="1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4" fill="hold">
                                          <p:stCondLst>
                                            <p:cond delay="8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04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6192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b="1" spc="600" dirty="0">
                <a:solidFill>
                  <a:srgbClr val="F57FB0"/>
                </a:solidFill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Results</a:t>
            </a:r>
            <a:endParaRPr lang="zh-CN" altLang="en-US" sz="2400" b="1" spc="600" dirty="0">
              <a:solidFill>
                <a:srgbClr val="F57FB0"/>
              </a:solidFill>
              <a:latin typeface="Consolas" panose="020B0609020204030204" pitchFamily="49" charset="0"/>
              <a:ea typeface="微软雅黑" panose="020B0503020204020204" pitchFamily="34" charset="-122"/>
              <a:cs typeface="Consolas" panose="020B0609020204030204" pitchFamily="49" charset="0"/>
              <a:sym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BE47547-12CD-73F0-F7B4-4FCDD475EB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6000" y="1442101"/>
            <a:ext cx="7200000" cy="54000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CF57934-1E88-C3F6-4AE8-40A439982D24}"/>
              </a:ext>
            </a:extLst>
          </p:cNvPr>
          <p:cNvSpPr txBox="1"/>
          <p:nvPr/>
        </p:nvSpPr>
        <p:spPr>
          <a:xfrm>
            <a:off x="335360" y="3167390"/>
            <a:ext cx="18985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Ours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Model</a:t>
            </a:r>
            <a:endParaRPr kumimoji="1" lang="zh-CN" altLang="en-US" sz="2800" dirty="0"/>
          </a:p>
        </p:txBody>
      </p:sp>
      <p:cxnSp>
        <p:nvCxnSpPr>
          <p:cNvPr id="11" name="直线箭头连接符 10">
            <a:extLst>
              <a:ext uri="{FF2B5EF4-FFF2-40B4-BE49-F238E27FC236}">
                <a16:creationId xmlns:a16="http://schemas.microsoft.com/office/drawing/2014/main" id="{22140DF1-8BF6-EB67-E554-711C8E3FD789}"/>
              </a:ext>
            </a:extLst>
          </p:cNvPr>
          <p:cNvCxnSpPr>
            <a:stCxn id="9" idx="3"/>
          </p:cNvCxnSpPr>
          <p:nvPr/>
        </p:nvCxnSpPr>
        <p:spPr>
          <a:xfrm flipV="1">
            <a:off x="2233893" y="2303294"/>
            <a:ext cx="1310381" cy="1125706"/>
          </a:xfrm>
          <a:prstGeom prst="straightConnector1">
            <a:avLst/>
          </a:prstGeom>
          <a:ln w="38100">
            <a:headEnd w="lg" len="med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148CFDDB-F58D-96C6-C4B6-DAA314F6DD95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2233893" y="2303293"/>
            <a:ext cx="3430059" cy="1125707"/>
          </a:xfrm>
          <a:prstGeom prst="straightConnector1">
            <a:avLst/>
          </a:prstGeom>
          <a:ln w="38100">
            <a:headEnd w="lg" len="med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A762909A-BB51-35C7-5443-73902337BE6C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2233893" y="3429000"/>
            <a:ext cx="5590299" cy="0"/>
          </a:xfrm>
          <a:prstGeom prst="straightConnector1">
            <a:avLst/>
          </a:prstGeom>
          <a:ln w="38100">
            <a:headEnd w="lg" len="med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1FC1C62D-BB8C-57B0-D102-957BD70B52AC}"/>
              </a:ext>
            </a:extLst>
          </p:cNvPr>
          <p:cNvSpPr txBox="1"/>
          <p:nvPr/>
        </p:nvSpPr>
        <p:spPr>
          <a:xfrm>
            <a:off x="5055490" y="830687"/>
            <a:ext cx="20810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110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图片 34">
            <a:extLst>
              <a:ext uri="{FF2B5EF4-FFF2-40B4-BE49-F238E27FC236}">
                <a16:creationId xmlns:a16="http://schemas.microsoft.com/office/drawing/2014/main" id="{F3AF80E7-FF8D-43FB-0772-BCB5CC5470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050" y="736600"/>
            <a:ext cx="10375900" cy="6121400"/>
          </a:xfrm>
          <a:prstGeom prst="rect">
            <a:avLst/>
          </a:prstGeom>
        </p:spPr>
      </p:pic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04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86409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b="1" spc="600" dirty="0">
                <a:solidFill>
                  <a:srgbClr val="F57FB0"/>
                </a:solidFill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Results</a:t>
            </a:r>
            <a:endParaRPr lang="zh-CN" altLang="en-US" sz="2400" b="1" spc="600" dirty="0">
              <a:solidFill>
                <a:srgbClr val="F57FB0"/>
              </a:solidFill>
              <a:latin typeface="Consolas" panose="020B0609020204030204" pitchFamily="49" charset="0"/>
              <a:ea typeface="微软雅黑" panose="020B0503020204020204" pitchFamily="34" charset="-122"/>
              <a:cs typeface="Consolas" panose="020B0609020204030204" pitchFamily="49" charset="0"/>
              <a:sym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5A5A2F2-0C73-EA58-DB47-36C23FD715AF}"/>
              </a:ext>
            </a:extLst>
          </p:cNvPr>
          <p:cNvSpPr/>
          <p:nvPr/>
        </p:nvSpPr>
        <p:spPr>
          <a:xfrm>
            <a:off x="2783632" y="1916832"/>
            <a:ext cx="720080" cy="288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574C294-BA86-51C2-36CD-5E3939874573}"/>
              </a:ext>
            </a:extLst>
          </p:cNvPr>
          <p:cNvSpPr/>
          <p:nvPr/>
        </p:nvSpPr>
        <p:spPr>
          <a:xfrm>
            <a:off x="6492962" y="932240"/>
            <a:ext cx="648072" cy="2690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BDB1580-F4BA-3F31-F334-F5FCBCA9A7AE}"/>
              </a:ext>
            </a:extLst>
          </p:cNvPr>
          <p:cNvSpPr/>
          <p:nvPr/>
        </p:nvSpPr>
        <p:spPr>
          <a:xfrm>
            <a:off x="9408368" y="836278"/>
            <a:ext cx="720080" cy="288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B6D13F0-14A7-34D8-F52F-FDD940F289B0}"/>
              </a:ext>
            </a:extLst>
          </p:cNvPr>
          <p:cNvSpPr/>
          <p:nvPr/>
        </p:nvSpPr>
        <p:spPr>
          <a:xfrm>
            <a:off x="6354266" y="3885608"/>
            <a:ext cx="720080" cy="288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34F6575-281B-30A8-5909-7DDF460B4D1A}"/>
              </a:ext>
            </a:extLst>
          </p:cNvPr>
          <p:cNvSpPr/>
          <p:nvPr/>
        </p:nvSpPr>
        <p:spPr>
          <a:xfrm>
            <a:off x="9408326" y="3891803"/>
            <a:ext cx="720080" cy="288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04E9DB9-1D5E-2F21-4471-4F78A9B97F6C}"/>
              </a:ext>
            </a:extLst>
          </p:cNvPr>
          <p:cNvSpPr txBox="1"/>
          <p:nvPr/>
        </p:nvSpPr>
        <p:spPr>
          <a:xfrm>
            <a:off x="2063552" y="1743199"/>
            <a:ext cx="1943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scPerb(ours)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AFD750E-24C8-E67F-8AC3-AE827519DBC3}"/>
              </a:ext>
            </a:extLst>
          </p:cNvPr>
          <p:cNvSpPr txBox="1"/>
          <p:nvPr/>
        </p:nvSpPr>
        <p:spPr>
          <a:xfrm>
            <a:off x="8800625" y="712912"/>
            <a:ext cx="1943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CVAE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12BA7A7-DAEF-4CB6-BE86-A75D8DCD4331}"/>
              </a:ext>
            </a:extLst>
          </p:cNvPr>
          <p:cNvSpPr txBox="1"/>
          <p:nvPr/>
        </p:nvSpPr>
        <p:spPr>
          <a:xfrm>
            <a:off x="5845188" y="739585"/>
            <a:ext cx="1943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scGen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FDD67E5-5A91-7DE5-BB63-186EC6ABDEDF}"/>
              </a:ext>
            </a:extLst>
          </p:cNvPr>
          <p:cNvSpPr txBox="1"/>
          <p:nvPr/>
        </p:nvSpPr>
        <p:spPr>
          <a:xfrm>
            <a:off x="5845188" y="3711975"/>
            <a:ext cx="1943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stGAN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D84BABA-7CFC-F0A9-40C2-486421D6EFF8}"/>
              </a:ext>
            </a:extLst>
          </p:cNvPr>
          <p:cNvSpPr txBox="1"/>
          <p:nvPr/>
        </p:nvSpPr>
        <p:spPr>
          <a:xfrm>
            <a:off x="8796556" y="3711974"/>
            <a:ext cx="1943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sc-WGAN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8E4D3EE-975E-CC8C-A10B-DBBBC736554F}"/>
              </a:ext>
            </a:extLst>
          </p:cNvPr>
          <p:cNvSpPr txBox="1"/>
          <p:nvPr/>
        </p:nvSpPr>
        <p:spPr>
          <a:xfrm>
            <a:off x="1445904" y="1124310"/>
            <a:ext cx="33874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PBMC-Kang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948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F37DF55-B6C7-48A0-8577-B3871C955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87" t="30491" b="28804"/>
          <a:stretch/>
        </p:blipFill>
        <p:spPr>
          <a:xfrm>
            <a:off x="0" y="0"/>
            <a:ext cx="10704512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B028E7E-1C86-46BB-9350-877210917030}"/>
              </a:ext>
            </a:extLst>
          </p:cNvPr>
          <p:cNvSpPr/>
          <p:nvPr/>
        </p:nvSpPr>
        <p:spPr>
          <a:xfrm>
            <a:off x="8809662" y="1340768"/>
            <a:ext cx="247080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Medium Cond" panose="020B0606030402020204" pitchFamily="34" charset="0"/>
              </a:rPr>
              <a:t>PART</a:t>
            </a:r>
            <a:r>
              <a:rPr lang="en-US" altLang="zh-CN" sz="6600" b="1" dirty="0">
                <a:solidFill>
                  <a:srgbClr val="F57FB0"/>
                </a:solidFill>
                <a:latin typeface="Franklin Gothic Medium Cond" panose="020B0606030402020204" pitchFamily="34" charset="0"/>
              </a:rPr>
              <a:t>  </a:t>
            </a:r>
            <a:r>
              <a:rPr lang="en-US" altLang="zh-CN" sz="7200" b="1" dirty="0">
                <a:solidFill>
                  <a:srgbClr val="F57FB0"/>
                </a:solidFill>
                <a:latin typeface="Franklin Gothic Medium Cond" panose="020B0606030402020204" pitchFamily="34" charset="0"/>
              </a:rPr>
              <a:t>0</a:t>
            </a:r>
            <a:r>
              <a:rPr lang="en-US" altLang="zh-CN" sz="7200" b="1" dirty="0">
                <a:solidFill>
                  <a:srgbClr val="6BC0E8"/>
                </a:solidFill>
                <a:latin typeface="Franklin Gothic Medium Cond" panose="020B0606030402020204" pitchFamily="34" charset="0"/>
              </a:rPr>
              <a:t>1</a:t>
            </a:r>
            <a:endParaRPr lang="en-US" altLang="zh-CN" sz="6600" b="1" dirty="0">
              <a:solidFill>
                <a:srgbClr val="6BC0E8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0666EC7D-4CB6-4FA3-8787-120FC8EE33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0096" y="2780928"/>
            <a:ext cx="449012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5400" spc="600" dirty="0">
                <a:solidFill>
                  <a:srgbClr val="F57FB0"/>
                </a:solidFill>
                <a:latin typeface="Swis721 Lt BT" panose="020B0403020202020204" pitchFamily="34" charset="0"/>
                <a:ea typeface="微软雅黑" panose="020B0503020204020204" pitchFamily="34" charset="-122"/>
                <a:cs typeface="LilyUPC" panose="020B0604020202020204" pitchFamily="34" charset="-34"/>
                <a:sym typeface="微软雅黑" panose="020B0503020204020204" pitchFamily="34" charset="-122"/>
              </a:rPr>
              <a:t>Background</a:t>
            </a:r>
            <a:endParaRPr lang="zh-CN" altLang="en-US" sz="5400" spc="600" dirty="0">
              <a:solidFill>
                <a:srgbClr val="F57FB0"/>
              </a:solidFill>
              <a:latin typeface="Swis721 Lt BT" panose="020B0403020202020204" pitchFamily="34" charset="0"/>
              <a:ea typeface="微软雅黑" panose="020B0503020204020204" pitchFamily="34" charset="-122"/>
              <a:cs typeface="LilyUPC" panose="020B0604020202020204" pitchFamily="34" charset="-34"/>
              <a:sym typeface="微软雅黑" panose="020B0503020204020204" pitchFamily="34" charset="-122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EF6D50F-D174-4979-85D5-A2DF147417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6667" y="3718800"/>
            <a:ext cx="482079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spc="600" dirty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研究背景</a:t>
            </a:r>
          </a:p>
        </p:txBody>
      </p:sp>
    </p:spTree>
    <p:extLst>
      <p:ext uri="{BB962C8B-B14F-4D97-AF65-F5344CB8AC3E}">
        <p14:creationId xmlns:p14="http://schemas.microsoft.com/office/powerpoint/2010/main" val="1084701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75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175"/>
                            </p:stCondLst>
                            <p:childTnLst>
                              <p:par>
                                <p:cTn id="17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9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0" dur="46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" decel="50000" autoRev="1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4" fill="hold">
                                          <p:stCondLst>
                                            <p:cond delay="8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04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9577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600" normalizeH="0" baseline="0" noProof="0" dirty="0">
                <a:ln>
                  <a:noFill/>
                </a:ln>
                <a:solidFill>
                  <a:srgbClr val="F57FB0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Results</a:t>
            </a:r>
            <a:endParaRPr kumimoji="0" lang="zh-CN" altLang="en-US" sz="2400" b="1" i="0" u="none" strike="noStrike" kern="1200" cap="none" spc="600" normalizeH="0" baseline="0" noProof="0" dirty="0">
              <a:ln>
                <a:noFill/>
              </a:ln>
              <a:solidFill>
                <a:srgbClr val="F57FB0"/>
              </a:solidFill>
              <a:effectLst/>
              <a:uLnTx/>
              <a:uFillTx/>
              <a:latin typeface="Consolas" panose="020B0609020204030204" pitchFamily="49" charset="0"/>
              <a:ea typeface="微软雅黑" panose="020B0503020204020204" pitchFamily="34" charset="-122"/>
              <a:cs typeface="Consolas" panose="020B0609020204030204" pitchFamily="49" charset="0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7D32F5D-DBC3-8083-8FD6-9792194E4E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51"/>
          <a:stretch/>
        </p:blipFill>
        <p:spPr>
          <a:xfrm>
            <a:off x="1712151" y="1341368"/>
            <a:ext cx="8767697" cy="5400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8F9545EB-2C6E-7367-FC1E-FD708CF0A167}"/>
              </a:ext>
            </a:extLst>
          </p:cNvPr>
          <p:cNvSpPr/>
          <p:nvPr/>
        </p:nvSpPr>
        <p:spPr>
          <a:xfrm>
            <a:off x="7478553" y="3743905"/>
            <a:ext cx="1152128" cy="59432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7C71573-FFB8-820F-4883-1251E25D3953}"/>
              </a:ext>
            </a:extLst>
          </p:cNvPr>
          <p:cNvSpPr/>
          <p:nvPr/>
        </p:nvSpPr>
        <p:spPr>
          <a:xfrm>
            <a:off x="8630681" y="2538032"/>
            <a:ext cx="849695" cy="57606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70C62C5-C459-55E4-11EE-C84FB995E358}"/>
              </a:ext>
            </a:extLst>
          </p:cNvPr>
          <p:cNvSpPr/>
          <p:nvPr/>
        </p:nvSpPr>
        <p:spPr>
          <a:xfrm>
            <a:off x="8671344" y="4869160"/>
            <a:ext cx="768368" cy="57606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9660CFE-3E95-9F7F-ABC0-BF9E18D23E31}"/>
              </a:ext>
            </a:extLst>
          </p:cNvPr>
          <p:cNvSpPr txBox="1"/>
          <p:nvPr/>
        </p:nvSpPr>
        <p:spPr>
          <a:xfrm>
            <a:off x="4482881" y="889556"/>
            <a:ext cx="35269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PBMC-Zheng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8974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8" grpId="0" animBg="1"/>
      <p:bldP spid="8" grpId="1" animBg="1"/>
      <p:bldP spid="8" grpId="2" animBg="1"/>
      <p:bldP spid="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04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792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600" normalizeH="0" baseline="0" noProof="0" dirty="0">
                <a:ln>
                  <a:noFill/>
                </a:ln>
                <a:solidFill>
                  <a:srgbClr val="F57FB0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Results:</a:t>
            </a:r>
            <a:endParaRPr kumimoji="0" lang="zh-CN" altLang="en-US" sz="2400" b="1" i="0" u="none" strike="noStrike" kern="1200" cap="none" spc="600" normalizeH="0" baseline="0" noProof="0" dirty="0">
              <a:ln>
                <a:noFill/>
              </a:ln>
              <a:solidFill>
                <a:srgbClr val="F57FB0"/>
              </a:solidFill>
              <a:effectLst/>
              <a:uLnTx/>
              <a:uFillTx/>
              <a:latin typeface="Consolas" panose="020B0609020204030204" pitchFamily="49" charset="0"/>
              <a:ea typeface="微软雅黑" panose="020B0503020204020204" pitchFamily="34" charset="-122"/>
              <a:cs typeface="Consolas" panose="020B0609020204030204" pitchFamily="49" charset="0"/>
              <a:sym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092EA84-A0F5-8D5B-EDD5-DBA81B6E32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1" r="22200"/>
          <a:stretch/>
        </p:blipFill>
        <p:spPr>
          <a:xfrm>
            <a:off x="7498312" y="4204775"/>
            <a:ext cx="3388477" cy="217655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AEC39F4-1B0A-014F-BCBF-91E1C3743FB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1" r="22515"/>
          <a:stretch/>
        </p:blipFill>
        <p:spPr>
          <a:xfrm>
            <a:off x="4109835" y="4204775"/>
            <a:ext cx="3388477" cy="217655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84D1A59-42A6-19D6-3407-D8439768550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1" r="22515"/>
          <a:stretch/>
        </p:blipFill>
        <p:spPr>
          <a:xfrm>
            <a:off x="723705" y="4204775"/>
            <a:ext cx="3388477" cy="217655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ACA9732-B280-870F-747B-660E444A770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45" r="22200"/>
          <a:stretch/>
        </p:blipFill>
        <p:spPr>
          <a:xfrm>
            <a:off x="4060369" y="1467458"/>
            <a:ext cx="3388478" cy="217833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7A360B9-75C1-46B8-0B78-8E7EE0CA261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26" r="22200"/>
          <a:stretch/>
        </p:blipFill>
        <p:spPr>
          <a:xfrm>
            <a:off x="7498312" y="1502377"/>
            <a:ext cx="3388477" cy="214342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0C950DE-4187-B62B-83B1-1B217E153F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90949" y="1660614"/>
            <a:ext cx="2453987" cy="1611694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97E4B068-CB58-B3C1-08C6-6623FB9532A4}"/>
              </a:ext>
            </a:extLst>
          </p:cNvPr>
          <p:cNvSpPr txBox="1"/>
          <p:nvPr/>
        </p:nvSpPr>
        <p:spPr>
          <a:xfrm>
            <a:off x="1446134" y="3759423"/>
            <a:ext cx="1943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scPerb(ours)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CB5D036-C34F-E602-8FA8-B1AAAB719EC6}"/>
              </a:ext>
            </a:extLst>
          </p:cNvPr>
          <p:cNvSpPr txBox="1"/>
          <p:nvPr/>
        </p:nvSpPr>
        <p:spPr>
          <a:xfrm>
            <a:off x="4782799" y="1095214"/>
            <a:ext cx="1943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CVAE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117C5DD-2BAB-86C7-2771-9589EBFDE215}"/>
              </a:ext>
            </a:extLst>
          </p:cNvPr>
          <p:cNvSpPr txBox="1"/>
          <p:nvPr/>
        </p:nvSpPr>
        <p:spPr>
          <a:xfrm>
            <a:off x="4832264" y="3759423"/>
            <a:ext cx="1943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scGen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A5B8F72-5C71-F1A5-976E-D2FE2D01DCFC}"/>
              </a:ext>
            </a:extLst>
          </p:cNvPr>
          <p:cNvSpPr txBox="1"/>
          <p:nvPr/>
        </p:nvSpPr>
        <p:spPr>
          <a:xfrm>
            <a:off x="8220741" y="3759423"/>
            <a:ext cx="1943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sc-WGAN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B7E95C2-A7DE-D4E2-9FFF-22D8FCDED598}"/>
              </a:ext>
            </a:extLst>
          </p:cNvPr>
          <p:cNvSpPr txBox="1"/>
          <p:nvPr/>
        </p:nvSpPr>
        <p:spPr>
          <a:xfrm>
            <a:off x="8220741" y="1095214"/>
            <a:ext cx="1943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stGAN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471FA6F-D38F-E669-BE17-EDB0AE9A9E97}"/>
              </a:ext>
            </a:extLst>
          </p:cNvPr>
          <p:cNvSpPr txBox="1"/>
          <p:nvPr/>
        </p:nvSpPr>
        <p:spPr>
          <a:xfrm>
            <a:off x="1393325" y="1240767"/>
            <a:ext cx="24000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H.poly dataset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9693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F37DF55-B6C7-48A0-8577-B3871C955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87" t="30491" b="28804"/>
          <a:stretch/>
        </p:blipFill>
        <p:spPr>
          <a:xfrm>
            <a:off x="0" y="0"/>
            <a:ext cx="10704512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B028E7E-1C86-46BB-9350-877210917030}"/>
              </a:ext>
            </a:extLst>
          </p:cNvPr>
          <p:cNvSpPr/>
          <p:nvPr/>
        </p:nvSpPr>
        <p:spPr>
          <a:xfrm>
            <a:off x="8809662" y="1340768"/>
            <a:ext cx="250504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Medium Cond" panose="020B0606030402020204" pitchFamily="34" charset="0"/>
              </a:rPr>
              <a:t>PART</a:t>
            </a:r>
            <a:r>
              <a:rPr lang="en-US" altLang="zh-CN" sz="6600" b="1" dirty="0">
                <a:solidFill>
                  <a:srgbClr val="F57FB0"/>
                </a:solidFill>
                <a:latin typeface="Franklin Gothic Medium Cond" panose="020B0606030402020204" pitchFamily="34" charset="0"/>
              </a:rPr>
              <a:t>  </a:t>
            </a:r>
            <a:r>
              <a:rPr lang="en-US" altLang="zh-CN" sz="7200" b="1" dirty="0">
                <a:solidFill>
                  <a:srgbClr val="F57FB0"/>
                </a:solidFill>
                <a:latin typeface="Franklin Gothic Medium Cond" panose="020B0606030402020204" pitchFamily="34" charset="0"/>
              </a:rPr>
              <a:t>0</a:t>
            </a:r>
            <a:r>
              <a:rPr lang="en-US" altLang="zh-CN" sz="7200" b="1" dirty="0">
                <a:solidFill>
                  <a:srgbClr val="6BC0E8"/>
                </a:solidFill>
                <a:latin typeface="Franklin Gothic Medium Cond" panose="020B0606030402020204" pitchFamily="34" charset="0"/>
              </a:rPr>
              <a:t>5</a:t>
            </a:r>
            <a:endParaRPr lang="en-US" altLang="zh-CN" sz="6600" b="1" dirty="0">
              <a:solidFill>
                <a:srgbClr val="6BC0E8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0666EC7D-4CB6-4FA3-8787-120FC8EE33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24583" y="4147850"/>
            <a:ext cx="449012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pc="600" dirty="0">
                <a:solidFill>
                  <a:schemeClr val="tx1">
                    <a:lumMod val="50000"/>
                    <a:lumOff val="50000"/>
                  </a:schemeClr>
                </a:solidFill>
                <a:latin typeface="Swis721 Lt BT" panose="020B0403020202020204" pitchFamily="34" charset="0"/>
                <a:ea typeface="微软雅黑" panose="020B0503020204020204" pitchFamily="34" charset="-122"/>
                <a:cs typeface="LilyUPC" panose="020B0604020202020204" pitchFamily="34" charset="-34"/>
                <a:sym typeface="微软雅黑" panose="020B0503020204020204" pitchFamily="34" charset="-122"/>
              </a:rPr>
              <a:t>未来展望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EF6D50F-D174-4979-85D5-A2DF147417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2928975"/>
            <a:ext cx="5218707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5400" b="1" spc="600" dirty="0">
                <a:solidFill>
                  <a:srgbClr val="F57FB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Future</a:t>
            </a:r>
            <a:r>
              <a:rPr lang="zh-CN" altLang="en-US" sz="5400" b="1" spc="600" dirty="0">
                <a:solidFill>
                  <a:srgbClr val="F57FB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en-US" altLang="zh-CN" sz="5400" b="1" spc="600" dirty="0">
                <a:solidFill>
                  <a:srgbClr val="F57FB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Work</a:t>
            </a:r>
            <a:endParaRPr lang="zh-CN" altLang="en-US" sz="5400" b="1" spc="600" dirty="0">
              <a:solidFill>
                <a:srgbClr val="F57FB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8236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prism isInverted="1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75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775"/>
                            </p:stCondLst>
                            <p:childTnLst>
                              <p:par>
                                <p:cTn id="17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9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0" dur="46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" decel="50000" autoRev="1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4" fill="hold">
                                          <p:stCondLst>
                                            <p:cond delay="8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05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4004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b="1" spc="600" dirty="0">
                <a:solidFill>
                  <a:srgbClr val="F57FB0"/>
                </a:solidFill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Future</a:t>
            </a:r>
            <a:r>
              <a:rPr lang="zh-CN" altLang="en-US" sz="3200" b="1" spc="600" dirty="0">
                <a:solidFill>
                  <a:srgbClr val="F57FB0"/>
                </a:solidFill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 </a:t>
            </a:r>
            <a:r>
              <a:rPr lang="en-US" altLang="zh-CN" sz="3200" b="1" spc="600" dirty="0">
                <a:solidFill>
                  <a:srgbClr val="F57FB0"/>
                </a:solidFill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Work</a:t>
            </a:r>
            <a:endParaRPr lang="zh-CN" altLang="en-US" sz="3200" b="1" spc="600" dirty="0">
              <a:solidFill>
                <a:srgbClr val="F57FB0"/>
              </a:solidFill>
              <a:latin typeface="Consolas" panose="020B0609020204030204" pitchFamily="49" charset="0"/>
              <a:ea typeface="微软雅黑" panose="020B0503020204020204" pitchFamily="34" charset="-122"/>
              <a:cs typeface="Consolas" panose="020B0609020204030204" pitchFamily="49" charset="0"/>
              <a:sym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A96927E-C9E8-7895-E90D-4048EF797093}"/>
              </a:ext>
            </a:extLst>
          </p:cNvPr>
          <p:cNvSpPr txBox="1"/>
          <p:nvPr/>
        </p:nvSpPr>
        <p:spPr>
          <a:xfrm>
            <a:off x="723705" y="1268760"/>
            <a:ext cx="37705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Next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model: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F5255329-DDFF-5F5B-0367-AFA10AA29C9F}"/>
              </a:ext>
            </a:extLst>
          </p:cNvPr>
          <p:cNvGrpSpPr/>
          <p:nvPr/>
        </p:nvGrpSpPr>
        <p:grpSpPr>
          <a:xfrm>
            <a:off x="407368" y="2132999"/>
            <a:ext cx="11377264" cy="3275451"/>
            <a:chOff x="119336" y="2475772"/>
            <a:chExt cx="11953328" cy="3441297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333BB241-5416-8F82-C0F7-C7E0E91081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1216"/>
            <a:stretch/>
          </p:blipFill>
          <p:spPr>
            <a:xfrm>
              <a:off x="119336" y="3059640"/>
              <a:ext cx="5760639" cy="2857429"/>
            </a:xfrm>
            <a:prstGeom prst="rect">
              <a:avLst/>
            </a:prstGeom>
          </p:spPr>
        </p:pic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326087AE-7E49-85BD-5591-759681A3BAF6}"/>
                </a:ext>
              </a:extLst>
            </p:cNvPr>
            <p:cNvSpPr txBox="1"/>
            <p:nvPr/>
          </p:nvSpPr>
          <p:spPr>
            <a:xfrm>
              <a:off x="2301291" y="2475772"/>
              <a:ext cx="139672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VQVAE</a:t>
              </a:r>
              <a:endPara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9AC1B985-C0BB-D70F-2F48-358E6AD36B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12027" y="3059640"/>
              <a:ext cx="5760637" cy="2857429"/>
            </a:xfrm>
            <a:prstGeom prst="rect">
              <a:avLst/>
            </a:prstGeom>
          </p:spPr>
        </p:pic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5ECAD89-AC7E-7284-7BAE-FC868DDD9EE4}"/>
                </a:ext>
              </a:extLst>
            </p:cNvPr>
            <p:cNvSpPr txBox="1"/>
            <p:nvPr/>
          </p:nvSpPr>
          <p:spPr>
            <a:xfrm>
              <a:off x="7921837" y="2475772"/>
              <a:ext cx="254101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Diffusion</a:t>
              </a:r>
              <a:r>
                <a:rPr kumimoji="1" lang="zh-CN" alt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model</a:t>
              </a:r>
              <a:endPara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8C4D72C6-0BDC-3CC0-EC7E-DD206844B45E}"/>
              </a:ext>
            </a:extLst>
          </p:cNvPr>
          <p:cNvSpPr txBox="1"/>
          <p:nvPr/>
        </p:nvSpPr>
        <p:spPr>
          <a:xfrm>
            <a:off x="568535" y="5935190"/>
            <a:ext cx="28841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Source: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Rink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, N.A., et al.</a:t>
            </a:r>
            <a:r>
              <a:rPr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[8]</a:t>
            </a:r>
            <a:endParaRPr lang="en-US" altLang="zh-CN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Source: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Rombach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, R., et al.</a:t>
            </a:r>
            <a:r>
              <a:rPr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[9]</a:t>
            </a:r>
            <a:endParaRPr kumimoji="1" lang="zh-CN" altLang="en-US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56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05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4004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b="1" spc="600" dirty="0">
                <a:solidFill>
                  <a:srgbClr val="F57FB0"/>
                </a:solidFill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Future</a:t>
            </a:r>
            <a:r>
              <a:rPr lang="zh-CN" altLang="en-US" sz="3200" b="1" spc="600" dirty="0">
                <a:solidFill>
                  <a:srgbClr val="F57FB0"/>
                </a:solidFill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 </a:t>
            </a:r>
            <a:r>
              <a:rPr lang="en-US" altLang="zh-CN" sz="3200" b="1" spc="600" dirty="0">
                <a:solidFill>
                  <a:srgbClr val="F57FB0"/>
                </a:solidFill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Work</a:t>
            </a:r>
            <a:endParaRPr lang="zh-CN" altLang="en-US" sz="3200" b="1" spc="600" dirty="0">
              <a:solidFill>
                <a:srgbClr val="F57FB0"/>
              </a:solidFill>
              <a:latin typeface="Consolas" panose="020B0609020204030204" pitchFamily="49" charset="0"/>
              <a:ea typeface="微软雅黑" panose="020B0503020204020204" pitchFamily="34" charset="-122"/>
              <a:cs typeface="Consolas" panose="020B0609020204030204" pitchFamily="49" charset="0"/>
              <a:sym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5C341E1-4AC3-77EE-ED66-B2C63BD60DD5}"/>
              </a:ext>
            </a:extLst>
          </p:cNvPr>
          <p:cNvSpPr txBox="1"/>
          <p:nvPr/>
        </p:nvSpPr>
        <p:spPr>
          <a:xfrm>
            <a:off x="5171473" y="1484784"/>
            <a:ext cx="55098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Next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generation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single-cell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perturbation:</a:t>
            </a:r>
          </a:p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single-cell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spatial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perturbation.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139C87A-F9EB-8822-A2FD-5FD29559F888}"/>
              </a:ext>
            </a:extLst>
          </p:cNvPr>
          <p:cNvSpPr txBox="1"/>
          <p:nvPr/>
        </p:nvSpPr>
        <p:spPr>
          <a:xfrm>
            <a:off x="5171473" y="3867154"/>
            <a:ext cx="67571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Spatial</a:t>
            </a:r>
            <a:r>
              <a:rPr kumimoji="1" lang="zh-CN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Perturbation</a:t>
            </a:r>
            <a:r>
              <a:rPr kumimoji="1" lang="zh-CN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</a:t>
            </a:r>
            <a:r>
              <a:rPr kumimoji="1" lang="zh-CN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could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further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predict:</a:t>
            </a:r>
          </a:p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reaction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cells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perturbation.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A028D9D-DBD9-FCB4-971D-402CC14C158F}"/>
              </a:ext>
            </a:extLst>
          </p:cNvPr>
          <p:cNvSpPr txBox="1"/>
          <p:nvPr/>
        </p:nvSpPr>
        <p:spPr>
          <a:xfrm>
            <a:off x="5171472" y="4873674"/>
            <a:ext cx="65411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12121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method may</a:t>
            </a:r>
            <a:r>
              <a:rPr lang="zh-CN" altLang="en-US" sz="2400" dirty="0">
                <a:solidFill>
                  <a:srgbClr val="12121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12121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trigger</a:t>
            </a:r>
            <a:r>
              <a:rPr lang="zh-CN" altLang="en-US" sz="2400" dirty="0">
                <a:solidFill>
                  <a:srgbClr val="12121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12121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breakthroughs in fields</a:t>
            </a:r>
            <a:r>
              <a:rPr lang="zh-CN" altLang="en-US" sz="2400" dirty="0">
                <a:solidFill>
                  <a:srgbClr val="12121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12121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such</a:t>
            </a:r>
            <a:r>
              <a:rPr lang="zh-CN" altLang="en-US" sz="2400" dirty="0">
                <a:solidFill>
                  <a:srgbClr val="12121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12121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 tissue cell function, microenvironment interaction, developmental process lineage tracking, and</a:t>
            </a:r>
            <a:r>
              <a:rPr lang="zh-CN" altLang="en-US" sz="2400" dirty="0">
                <a:solidFill>
                  <a:srgbClr val="12121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12121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disease pathology.</a:t>
            </a:r>
            <a:endParaRPr lang="en-US" altLang="zh-CN" sz="2400" b="0" i="0" dirty="0">
              <a:solidFill>
                <a:srgbClr val="12121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AD02F1A-2981-701D-5AC9-E5C338E0628B}"/>
              </a:ext>
            </a:extLst>
          </p:cNvPr>
          <p:cNvSpPr txBox="1"/>
          <p:nvPr/>
        </p:nvSpPr>
        <p:spPr>
          <a:xfrm>
            <a:off x="5171473" y="2491303"/>
            <a:ext cx="67571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kumimoji="1"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Spatial Transcriptomics</a:t>
            </a:r>
            <a:r>
              <a:rPr kumimoji="1" lang="zh-CN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</a:t>
            </a:r>
            <a:r>
              <a:rPr kumimoji="1" lang="zh-CN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capture more detailed gene expression at the sub-cellular level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providing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cells.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9039CA4-3F38-762A-AC32-9EE233385589}"/>
              </a:ext>
            </a:extLst>
          </p:cNvPr>
          <p:cNvSpPr txBox="1"/>
          <p:nvPr/>
        </p:nvSpPr>
        <p:spPr>
          <a:xfrm>
            <a:off x="479376" y="6294330"/>
            <a:ext cx="2421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Tang, Z</a:t>
            </a:r>
            <a:r>
              <a:rPr kumimoji="1" lang="zh-CN" altLang="en-US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 </a:t>
            </a:r>
            <a:r>
              <a:rPr kumimoji="1"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et</a:t>
            </a:r>
            <a:r>
              <a:rPr kumimoji="1" lang="zh-CN" altLang="en-US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 </a:t>
            </a:r>
            <a:r>
              <a:rPr kumimoji="1"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al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.</a:t>
            </a:r>
            <a:r>
              <a:rPr kumimoji="1" lang="en-US" altLang="zh-CN" sz="1800" baseline="30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[10]</a:t>
            </a:r>
            <a:endParaRPr kumimoji="1" lang="zh-CN" altLang="en-US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F824929-C724-7CC2-7762-78229DAC12DB}"/>
              </a:ext>
            </a:extLst>
          </p:cNvPr>
          <p:cNvSpPr txBox="1"/>
          <p:nvPr/>
        </p:nvSpPr>
        <p:spPr>
          <a:xfrm>
            <a:off x="1180214" y="679420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200F32FA-171F-5310-75EA-D9F274197EE2}"/>
              </a:ext>
            </a:extLst>
          </p:cNvPr>
          <p:cNvGrpSpPr/>
          <p:nvPr/>
        </p:nvGrpSpPr>
        <p:grpSpPr>
          <a:xfrm>
            <a:off x="191344" y="2132999"/>
            <a:ext cx="4504151" cy="3960440"/>
            <a:chOff x="191344" y="2132999"/>
            <a:chExt cx="4504151" cy="3960440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5D79038D-14AF-2B7C-5AF1-0184C58C8D6E}"/>
                </a:ext>
              </a:extLst>
            </p:cNvPr>
            <p:cNvGrpSpPr/>
            <p:nvPr/>
          </p:nvGrpSpPr>
          <p:grpSpPr>
            <a:xfrm>
              <a:off x="191344" y="2132999"/>
              <a:ext cx="4504151" cy="3960440"/>
              <a:chOff x="839415" y="1988840"/>
              <a:chExt cx="4504151" cy="3960440"/>
            </a:xfrm>
          </p:grpSpPr>
          <p:pic>
            <p:nvPicPr>
              <p:cNvPr id="2" name="图片 1">
                <a:extLst>
                  <a:ext uri="{FF2B5EF4-FFF2-40B4-BE49-F238E27FC236}">
                    <a16:creationId xmlns:a16="http://schemas.microsoft.com/office/drawing/2014/main" id="{6F2C903C-07C9-1E08-D522-EC3DF4344E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839415" y="2545281"/>
                <a:ext cx="4504151" cy="3403999"/>
              </a:xfrm>
              <a:prstGeom prst="rect">
                <a:avLst/>
              </a:prstGeom>
            </p:spPr>
          </p:pic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6B5C91F-71AA-DB2F-71BD-89ECF909EF21}"/>
                  </a:ext>
                </a:extLst>
              </p:cNvPr>
              <p:cNvSpPr txBox="1"/>
              <p:nvPr/>
            </p:nvSpPr>
            <p:spPr>
              <a:xfrm>
                <a:off x="1427990" y="1988840"/>
                <a:ext cx="332700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Spatial Transcriptomics</a:t>
                </a:r>
              </a:p>
            </p:txBody>
          </p:sp>
        </p:grp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122AC6CB-8309-EE5F-238B-2C82871DBFDB}"/>
                </a:ext>
              </a:extLst>
            </p:cNvPr>
            <p:cNvSpPr/>
            <p:nvPr/>
          </p:nvSpPr>
          <p:spPr>
            <a:xfrm>
              <a:off x="479376" y="2924944"/>
              <a:ext cx="360040" cy="28289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1412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0"/>
      <p:bldP spid="13" grpId="0"/>
      <p:bldP spid="1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06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4004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b="1" spc="600" dirty="0">
                <a:solidFill>
                  <a:srgbClr val="F57FB0"/>
                </a:solidFill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References</a:t>
            </a:r>
            <a:endParaRPr lang="zh-CN" altLang="en-US" sz="3200" b="1" spc="600" dirty="0">
              <a:solidFill>
                <a:srgbClr val="F57FB0"/>
              </a:solidFill>
              <a:latin typeface="Consolas" panose="020B0609020204030204" pitchFamily="49" charset="0"/>
              <a:ea typeface="微软雅黑" panose="020B0503020204020204" pitchFamily="34" charset="-122"/>
              <a:cs typeface="Consolas" panose="020B0609020204030204" pitchFamily="49" charset="0"/>
              <a:sym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15B465-6A5E-7A6E-B15E-51EC6CE06448}"/>
              </a:ext>
            </a:extLst>
          </p:cNvPr>
          <p:cNvSpPr txBox="1"/>
          <p:nvPr/>
        </p:nvSpPr>
        <p:spPr>
          <a:xfrm>
            <a:off x="723705" y="1030026"/>
            <a:ext cx="10008652" cy="5826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kumimoji="1" lang="en-US" altLang="zh-CN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Perturbation</a:t>
            </a:r>
            <a:r>
              <a:rPr kumimoji="1" lang="zh-CN" alt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Hsiue</a:t>
            </a:r>
            <a:r>
              <a:rPr lang="zh-CN" alt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zh-CN" alt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zh-CN" alt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C, Wright K M, Douglass J, et al. </a:t>
            </a:r>
            <a:r>
              <a:rPr lang="en-US" altLang="zh-CN" sz="17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Targeting a neoantigen derived from a common TP53 mutation[J]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Science, 2021, 371(6533).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kumimoji="1" lang="en-US" altLang="zh-CN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scGen</a:t>
            </a:r>
            <a:r>
              <a:rPr kumimoji="1"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1" lang="zh-CN" alt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Lotfollahi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M., F.A. Wolf, and F.J. Theis, </a:t>
            </a:r>
            <a:r>
              <a:rPr lang="en-US" altLang="zh-CN" sz="17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scGen predicts single-cell perturbation responses. Nature Methods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2019. 16(8): p. 715-721.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kumimoji="1" lang="en-US" altLang="zh-CN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sc-WGAN</a:t>
            </a:r>
            <a:r>
              <a:rPr kumimoji="1"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1" lang="zh-CN" alt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Ghahramani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A., F.M. Watt, and N.M. Luscombe, </a:t>
            </a:r>
            <a:r>
              <a:rPr lang="en-US" altLang="zh-CN" sz="17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Generative adversarial networks uncover epidermal regulators and predict single cell perturbations.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bioRxiv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2018: p. 262501.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kumimoji="1" lang="en-US" altLang="zh-CN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stGAN</a:t>
            </a:r>
            <a:r>
              <a:rPr kumimoji="1"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1" lang="zh-CN" alt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Karras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T., S. Laine, and T. Aila. </a:t>
            </a:r>
            <a:r>
              <a:rPr lang="en-US" altLang="zh-CN" sz="17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style-based generator architecture for generative adversarial networks. 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Proceedings of the IEEE/CVF conference on computer vision and pattern recognition. 2019.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altLang="zh-CN" sz="1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Pbmc</a:t>
            </a:r>
            <a:r>
              <a:rPr lang="en-US" altLang="zh-CN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-Zheng</a:t>
            </a:r>
            <a:r>
              <a:rPr lang="zh-CN" alt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zh-CN" alt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Zheng, G.X., et al., </a:t>
            </a:r>
            <a:r>
              <a:rPr lang="en-US" altLang="zh-CN" sz="17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Massively parallel digital transcriptional profiling of single cells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Nature </a:t>
            </a:r>
            <a:r>
              <a:rPr lang="en-US" altLang="zh-C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communica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zh-C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tions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2017. 8(1): p. 14049.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altLang="zh-CN" sz="1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Pbmc</a:t>
            </a:r>
            <a:r>
              <a:rPr lang="en-US" altLang="zh-CN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-Kang</a:t>
            </a:r>
            <a:r>
              <a:rPr lang="zh-CN" alt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zh-CN" alt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Kang, H.M., et al., </a:t>
            </a:r>
            <a:r>
              <a:rPr lang="en-US" altLang="zh-CN" sz="17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Multiplexed droplet single-cell RNA-sequencing using natural genetic variation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Nature biotechnology, 2018. 36(1): p. 89-94.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altLang="zh-CN" sz="1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Hpoly</a:t>
            </a:r>
            <a:r>
              <a:rPr lang="zh-CN" alt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zh-CN" alt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Haber, A.L., et al., </a:t>
            </a:r>
            <a:r>
              <a:rPr lang="en-US" altLang="zh-CN" sz="17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single-cell survey of the small intestinal epithelium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Nature, 2017. 551(7680): p. 333-339.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altLang="zh-CN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VQVAE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zh-CN" alt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Rink, N.A., et al., </a:t>
            </a:r>
            <a:r>
              <a:rPr lang="en-US" altLang="zh-CN" sz="17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Memory-efficient array redistribution through portable collective communication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altLang="zh-C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arXiv:2112.01075, 2021</a:t>
            </a:r>
            <a:r>
              <a:rPr lang="zh-CN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altLang="zh-CN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Diffusion</a:t>
            </a:r>
            <a:r>
              <a:rPr lang="zh-CN" alt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zh-CN" alt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Rombach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R., et al. </a:t>
            </a:r>
            <a:r>
              <a:rPr lang="en-US" altLang="zh-CN" sz="17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High-resolution image synthesis with latent diffusion models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in Proceedings of the IEEE/CVF conference on computer vision and pattern recognition. 2022.</a:t>
            </a:r>
            <a:r>
              <a:rPr lang="zh-CN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altLang="zh-CN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Spatial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zh-CN" alt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Tang, Z., Li, Z., Hou, T. et al. </a:t>
            </a:r>
            <a:r>
              <a:rPr lang="en-US" altLang="zh-CN" sz="17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SiGra</a:t>
            </a:r>
            <a:r>
              <a:rPr lang="en-US" altLang="zh-CN" sz="17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single-cell spatial elucidation through an image-augmented graph transformer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 Nat </a:t>
            </a:r>
            <a:r>
              <a:rPr lang="en-US" altLang="zh-C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Commun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altLang="zh-CN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r>
            <a:r>
              <a:rPr lang="en-US" altLang="zh-C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5618 (2023).</a:t>
            </a:r>
          </a:p>
        </p:txBody>
      </p:sp>
    </p:spTree>
    <p:extLst>
      <p:ext uri="{BB962C8B-B14F-4D97-AF65-F5344CB8AC3E}">
        <p14:creationId xmlns:p14="http://schemas.microsoft.com/office/powerpoint/2010/main" val="2030138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B03E4CD-CAC7-42EF-8263-C066ABCD8F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87" t="24772" b="27452"/>
          <a:stretch/>
        </p:blipFill>
        <p:spPr>
          <a:xfrm>
            <a:off x="0" y="-1"/>
            <a:ext cx="9120336" cy="685800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FF5BD17-093A-4EB5-949A-CB7721829C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0131148" y="-2478386"/>
            <a:ext cx="4807354" cy="495677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0F9E7FC-A5F6-4857-B87B-BE9F7EA69C72}"/>
              </a:ext>
            </a:extLst>
          </p:cNvPr>
          <p:cNvSpPr txBox="1"/>
          <p:nvPr/>
        </p:nvSpPr>
        <p:spPr>
          <a:xfrm>
            <a:off x="5447928" y="1725310"/>
            <a:ext cx="525658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solidFill>
                  <a:srgbClr val="F57FB0"/>
                </a:solidFill>
                <a:latin typeface="iAi" panose="00000400000000000000" pitchFamily="2" charset="0"/>
              </a:rPr>
              <a:t>2023</a:t>
            </a:r>
            <a:endParaRPr lang="en-US" altLang="zh-CN" sz="8800" dirty="0">
              <a:solidFill>
                <a:srgbClr val="6BC0E8"/>
              </a:solidFill>
              <a:latin typeface="iAi" panose="00000400000000000000" pitchFamily="2" charset="0"/>
            </a:endParaRPr>
          </a:p>
          <a:p>
            <a:pPr algn="dist"/>
            <a:r>
              <a:rPr lang="en-US" altLang="zh-CN" sz="4000" dirty="0">
                <a:latin typeface="造字工房典黑（非商用）常规体" pitchFamily="2" charset="-122"/>
                <a:ea typeface="造字工房典黑（非商用）常规体" pitchFamily="2" charset="-122"/>
              </a:rPr>
              <a:t>Thanks</a:t>
            </a:r>
            <a:r>
              <a:rPr lang="zh-CN" altLang="en-US" sz="4000" dirty="0">
                <a:latin typeface="造字工房典黑（非商用）常规体" pitchFamily="2" charset="-122"/>
                <a:ea typeface="造字工房典黑（非商用）常规体" pitchFamily="2" charset="-122"/>
              </a:rPr>
              <a:t> </a:t>
            </a:r>
            <a:r>
              <a:rPr lang="en-US" altLang="zh-CN" sz="4000" dirty="0">
                <a:latin typeface="造字工房典黑（非商用）常规体" pitchFamily="2" charset="-122"/>
                <a:ea typeface="造字工房典黑（非商用）常规体" pitchFamily="2" charset="-122"/>
              </a:rPr>
              <a:t>for</a:t>
            </a:r>
            <a:r>
              <a:rPr lang="zh-CN" altLang="en-US" sz="4000" dirty="0">
                <a:latin typeface="造字工房典黑（非商用）常规体" pitchFamily="2" charset="-122"/>
                <a:ea typeface="造字工房典黑（非商用）常规体" pitchFamily="2" charset="-122"/>
              </a:rPr>
              <a:t> </a:t>
            </a:r>
            <a:r>
              <a:rPr lang="en-US" altLang="zh-CN" sz="4000" dirty="0">
                <a:latin typeface="造字工房典黑（非商用）常规体" pitchFamily="2" charset="-122"/>
                <a:ea typeface="造字工房典黑（非商用）常规体" pitchFamily="2" charset="-122"/>
              </a:rPr>
              <a:t>listening!</a:t>
            </a:r>
            <a:endParaRPr lang="zh-CN" altLang="en-US" sz="4000" dirty="0">
              <a:latin typeface="造字工房典黑（非商用）常规体" pitchFamily="2" charset="-122"/>
              <a:ea typeface="造字工房典黑（非商用）常规体" pitchFamily="2" charset="-122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404E6F03-6432-E625-0FBF-2393DF4033EF}"/>
              </a:ext>
            </a:extLst>
          </p:cNvPr>
          <p:cNvGrpSpPr/>
          <p:nvPr/>
        </p:nvGrpSpPr>
        <p:grpSpPr>
          <a:xfrm>
            <a:off x="5663952" y="4101638"/>
            <a:ext cx="4824536" cy="705374"/>
            <a:chOff x="6417071" y="3428999"/>
            <a:chExt cx="4824536" cy="705374"/>
          </a:xfrm>
        </p:grpSpPr>
        <p:sp>
          <p:nvSpPr>
            <p:cNvPr id="11" name="TextBox 7">
              <a:extLst>
                <a:ext uri="{FF2B5EF4-FFF2-40B4-BE49-F238E27FC236}">
                  <a16:creationId xmlns:a16="http://schemas.microsoft.com/office/drawing/2014/main" id="{B4E8CEA2-DEBD-4ED0-4B95-C8B79C090B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7071" y="3428999"/>
              <a:ext cx="482453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dist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wis721 Cn BT" panose="020B0506020202030204" pitchFamily="34" charset="0"/>
                  <a:ea typeface="微软雅黑" panose="020B0503020204020204" pitchFamily="34" charset="-122"/>
                  <a:cs typeface="LilyUPC" panose="020B0604020202020204" pitchFamily="34" charset="-34"/>
                  <a:sym typeface="微软雅黑" panose="020B0503020204020204" pitchFamily="34" charset="-122"/>
                </a:rPr>
                <a:t>2023</a:t>
              </a:r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wis721 Cn BT" panose="020B0506020202030204" pitchFamily="34" charset="0"/>
                  <a:ea typeface="微软雅黑" panose="020B0503020204020204" pitchFamily="34" charset="-122"/>
                  <a:cs typeface="LilyUPC" panose="020B0604020202020204" pitchFamily="34" charset="-34"/>
                  <a:sym typeface="微软雅黑" panose="020B0503020204020204" pitchFamily="34" charset="-122"/>
                </a:rPr>
                <a:t> 丘成桐中学科学奖计算机组答辩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D05701E-6DC7-BF58-9A8B-D2672C53FD2A}"/>
                </a:ext>
              </a:extLst>
            </p:cNvPr>
            <p:cNvSpPr txBox="1"/>
            <p:nvPr/>
          </p:nvSpPr>
          <p:spPr>
            <a:xfrm>
              <a:off x="8112224" y="3795819"/>
              <a:ext cx="312938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演讲者：汤子嘉  时间：</a:t>
              </a:r>
              <a:r>
                <a: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2023.12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2961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>
        <p:circle/>
      </p:transition>
    </mc:Choice>
    <mc:Fallback xmlns="">
      <p:transition spd="slow" advClick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25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4093512" y="2644170"/>
            <a:ext cx="40049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9600" b="1" spc="600" dirty="0">
                <a:solidFill>
                  <a:srgbClr val="F57FB0"/>
                </a:solidFill>
                <a:latin typeface="NOTEWORTHY LIGHT" panose="02000400000000000000" pitchFamily="2" charset="0"/>
                <a:ea typeface="NOTEWORTHY LIGHT" panose="02000400000000000000" pitchFamily="2" charset="0"/>
                <a:cs typeface="APPLE CHANCERY" panose="03020702040506060504" pitchFamily="66" charset="-79"/>
                <a:sym typeface="微软雅黑" panose="020B0503020204020204" pitchFamily="34" charset="-122"/>
              </a:rPr>
              <a:t>Q&amp;A</a:t>
            </a:r>
            <a:endParaRPr lang="zh-CN" altLang="en-US" sz="9600" b="1" spc="600" dirty="0">
              <a:solidFill>
                <a:srgbClr val="F57FB0"/>
              </a:solidFill>
              <a:latin typeface="NOTEWORTHY LIGHT" panose="02000400000000000000" pitchFamily="2" charset="0"/>
              <a:ea typeface="NOTEWORTHY LIGHT" panose="02000400000000000000" pitchFamily="2" charset="0"/>
              <a:cs typeface="APPLE CHANCERY" panose="03020702040506060504" pitchFamily="66" charset="-79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65119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1044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600" normalizeH="0" baseline="0" noProof="0" dirty="0">
                <a:ln>
                  <a:noFill/>
                </a:ln>
                <a:solidFill>
                  <a:srgbClr val="F57FB0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Background</a:t>
            </a:r>
            <a:endParaRPr kumimoji="0" lang="zh-CN" altLang="en-US" sz="3200" b="1" i="0" u="none" strike="noStrike" kern="1200" cap="none" spc="600" normalizeH="0" baseline="0" noProof="0" dirty="0">
              <a:ln>
                <a:noFill/>
              </a:ln>
              <a:solidFill>
                <a:srgbClr val="F57FB0"/>
              </a:solidFill>
              <a:effectLst/>
              <a:uLnTx/>
              <a:uFillTx/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  <a:sym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B9029EF-54C3-B284-CB38-A81050FB46C7}"/>
              </a:ext>
            </a:extLst>
          </p:cNvPr>
          <p:cNvSpPr txBox="1"/>
          <p:nvPr/>
        </p:nvSpPr>
        <p:spPr>
          <a:xfrm>
            <a:off x="723705" y="1268760"/>
            <a:ext cx="59805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Single-cell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RNA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sequencing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097E6A7B-A564-5901-3198-54E7AAFB6070}"/>
              </a:ext>
            </a:extLst>
          </p:cNvPr>
          <p:cNvGrpSpPr/>
          <p:nvPr/>
        </p:nvGrpSpPr>
        <p:grpSpPr>
          <a:xfrm>
            <a:off x="2093978" y="2132999"/>
            <a:ext cx="8004044" cy="4132087"/>
            <a:chOff x="2093978" y="2132999"/>
            <a:chExt cx="8004044" cy="4132087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6BE9B859-BF71-1C14-F89D-5D3284931F84}"/>
                </a:ext>
              </a:extLst>
            </p:cNvPr>
            <p:cNvGrpSpPr/>
            <p:nvPr/>
          </p:nvGrpSpPr>
          <p:grpSpPr>
            <a:xfrm>
              <a:off x="2093978" y="2132999"/>
              <a:ext cx="8004044" cy="1778618"/>
              <a:chOff x="2495600" y="3460938"/>
              <a:chExt cx="7223112" cy="1605083"/>
            </a:xfrm>
          </p:grpSpPr>
          <p:pic>
            <p:nvPicPr>
              <p:cNvPr id="11" name="图片 10">
                <a:extLst>
                  <a:ext uri="{FF2B5EF4-FFF2-40B4-BE49-F238E27FC236}">
                    <a16:creationId xmlns:a16="http://schemas.microsoft.com/office/drawing/2014/main" id="{03A6548C-DA87-4B14-909B-F17F2B9D7CA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9293" b="54535"/>
              <a:stretch/>
            </p:blipFill>
            <p:spPr>
              <a:xfrm>
                <a:off x="2495600" y="3841884"/>
                <a:ext cx="7223112" cy="1224137"/>
              </a:xfrm>
              <a:prstGeom prst="rect">
                <a:avLst/>
              </a:prstGeom>
            </p:spPr>
          </p:pic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FCD70C9C-753A-28B7-CE63-2AC11E654755}"/>
                  </a:ext>
                </a:extLst>
              </p:cNvPr>
              <p:cNvSpPr txBox="1"/>
              <p:nvPr/>
            </p:nvSpPr>
            <p:spPr>
              <a:xfrm>
                <a:off x="3504292" y="3460938"/>
                <a:ext cx="5205744" cy="4166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Bulk</a:t>
                </a:r>
                <a:r>
                  <a:rPr kumimoji="1"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kumimoji="1"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RNA</a:t>
                </a:r>
                <a:r>
                  <a:rPr kumimoji="1"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kumimoji="1"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sequencing technique (traditional)</a:t>
                </a:r>
                <a:endParaRPr kumimoji="1" lang="zh-CN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709269E2-85A4-528F-3E46-BDCA14765D85}"/>
                </a:ext>
              </a:extLst>
            </p:cNvPr>
            <p:cNvGrpSpPr/>
            <p:nvPr/>
          </p:nvGrpSpPr>
          <p:grpSpPr>
            <a:xfrm>
              <a:off x="2093978" y="4100009"/>
              <a:ext cx="8004044" cy="2165077"/>
              <a:chOff x="2596626" y="4869160"/>
              <a:chExt cx="7223112" cy="1953837"/>
            </a:xfrm>
          </p:grpSpPr>
          <p:pic>
            <p:nvPicPr>
              <p:cNvPr id="4" name="图片 3">
                <a:extLst>
                  <a:ext uri="{FF2B5EF4-FFF2-40B4-BE49-F238E27FC236}">
                    <a16:creationId xmlns:a16="http://schemas.microsoft.com/office/drawing/2014/main" id="{50D83455-CC94-A261-674D-185C7CC74FA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55032"/>
              <a:stretch/>
            </p:blipFill>
            <p:spPr>
              <a:xfrm>
                <a:off x="2596626" y="5301208"/>
                <a:ext cx="7223112" cy="1521789"/>
              </a:xfrm>
              <a:prstGeom prst="rect">
                <a:avLst/>
              </a:prstGeom>
            </p:spPr>
          </p:pic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A65704C1-233E-2689-95DC-59B7AE830454}"/>
                  </a:ext>
                </a:extLst>
              </p:cNvPr>
              <p:cNvSpPr txBox="1"/>
              <p:nvPr/>
            </p:nvSpPr>
            <p:spPr>
              <a:xfrm>
                <a:off x="3971303" y="4869160"/>
                <a:ext cx="4473763" cy="4166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Single-cell</a:t>
                </a:r>
                <a:r>
                  <a:rPr kumimoji="1"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kumimoji="1"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RNA</a:t>
                </a:r>
                <a:r>
                  <a:rPr kumimoji="1"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kumimoji="1"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sequencing</a:t>
                </a:r>
                <a:r>
                  <a:rPr kumimoji="1" lang="zh-CN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kumimoji="1"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technique</a:t>
                </a:r>
                <a:endParaRPr kumimoji="1" lang="zh-CN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70DB087B-64A7-EBBC-0E4B-B4D0F420626F}"/>
              </a:ext>
            </a:extLst>
          </p:cNvPr>
          <p:cNvSpPr txBox="1"/>
          <p:nvPr/>
        </p:nvSpPr>
        <p:spPr>
          <a:xfrm>
            <a:off x="589804" y="6388047"/>
            <a:ext cx="4743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恒诺新知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,(2021).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单细胞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RNA-seq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介绍 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23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105132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600" normalizeH="0" baseline="0" noProof="0" dirty="0">
                <a:ln>
                  <a:noFill/>
                </a:ln>
                <a:solidFill>
                  <a:srgbClr val="F57FB0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Background</a:t>
            </a:r>
            <a:endParaRPr kumimoji="0" lang="zh-CN" altLang="en-US" sz="3200" b="1" i="0" u="none" strike="noStrike" kern="1200" cap="none" spc="600" normalizeH="0" baseline="0" noProof="0" dirty="0">
              <a:ln>
                <a:noFill/>
              </a:ln>
              <a:solidFill>
                <a:srgbClr val="F57FB0"/>
              </a:solidFill>
              <a:effectLst/>
              <a:uLnTx/>
              <a:uFillTx/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  <a:sym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B9029EF-54C3-B284-CB38-A81050FB46C7}"/>
              </a:ext>
            </a:extLst>
          </p:cNvPr>
          <p:cNvSpPr txBox="1"/>
          <p:nvPr/>
        </p:nvSpPr>
        <p:spPr>
          <a:xfrm>
            <a:off x="723705" y="1268760"/>
            <a:ext cx="59805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Single-cell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RNA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sequencing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9E060D8E-9463-E99D-80F7-B57D9828D294}"/>
              </a:ext>
            </a:extLst>
          </p:cNvPr>
          <p:cNvGrpSpPr/>
          <p:nvPr/>
        </p:nvGrpSpPr>
        <p:grpSpPr>
          <a:xfrm>
            <a:off x="784687" y="2060365"/>
            <a:ext cx="4836837" cy="4285763"/>
            <a:chOff x="478102" y="2060364"/>
            <a:chExt cx="4836837" cy="4285763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D384CF47-D269-7788-9C4B-26716ABDA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4671" y="2566127"/>
              <a:ext cx="3815494" cy="3780000"/>
            </a:xfrm>
            <a:prstGeom prst="rect">
              <a:avLst/>
            </a:prstGeom>
          </p:spPr>
        </p:pic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6D32D30A-921F-1C23-A4F1-A4539F26544D}"/>
                </a:ext>
              </a:extLst>
            </p:cNvPr>
            <p:cNvSpPr txBox="1"/>
            <p:nvPr/>
          </p:nvSpPr>
          <p:spPr>
            <a:xfrm>
              <a:off x="478102" y="2060364"/>
              <a:ext cx="48368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Bulk</a:t>
              </a:r>
              <a:r>
                <a:rPr kumimoji="1"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RNA</a:t>
              </a:r>
              <a:r>
                <a:rPr kumimoji="1"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sequencing technique (traditional)</a:t>
              </a:r>
              <a:endPara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B72BA144-CD06-04E3-95D4-D334C5F598F2}"/>
              </a:ext>
            </a:extLst>
          </p:cNvPr>
          <p:cNvGrpSpPr/>
          <p:nvPr/>
        </p:nvGrpSpPr>
        <p:grpSpPr>
          <a:xfrm>
            <a:off x="6794184" y="2060364"/>
            <a:ext cx="4161972" cy="4285764"/>
            <a:chOff x="6464860" y="2060363"/>
            <a:chExt cx="4161972" cy="4285764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9D9CBEB6-E58E-8153-91FA-5B4FE49BB5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17229" y="2566127"/>
              <a:ext cx="3257234" cy="3780000"/>
            </a:xfrm>
            <a:prstGeom prst="rect">
              <a:avLst/>
            </a:prstGeom>
          </p:spPr>
        </p:pic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8D677D74-F2DE-3B5C-BA56-3F5BF3781D42}"/>
                </a:ext>
              </a:extLst>
            </p:cNvPr>
            <p:cNvSpPr txBox="1"/>
            <p:nvPr/>
          </p:nvSpPr>
          <p:spPr>
            <a:xfrm>
              <a:off x="6464860" y="2060363"/>
              <a:ext cx="41619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Single-cell</a:t>
              </a:r>
              <a:r>
                <a:rPr kumimoji="1"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RNA</a:t>
              </a:r>
              <a:r>
                <a:rPr kumimoji="1"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sequencing</a:t>
              </a:r>
              <a:r>
                <a:rPr kumimoji="1"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technique</a:t>
              </a:r>
              <a:endPara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9" name="燕尾形箭头 18">
            <a:extLst>
              <a:ext uri="{FF2B5EF4-FFF2-40B4-BE49-F238E27FC236}">
                <a16:creationId xmlns:a16="http://schemas.microsoft.com/office/drawing/2014/main" id="{13D64A73-F187-4F17-8195-C4D468F2FF34}"/>
              </a:ext>
            </a:extLst>
          </p:cNvPr>
          <p:cNvSpPr/>
          <p:nvPr/>
        </p:nvSpPr>
        <p:spPr>
          <a:xfrm>
            <a:off x="5420242" y="4202718"/>
            <a:ext cx="1351515" cy="506819"/>
          </a:xfrm>
          <a:prstGeom prst="notchedRightArrow">
            <a:avLst>
              <a:gd name="adj1" fmla="val 50000"/>
              <a:gd name="adj2" fmla="val 74694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6467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90010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b="1" spc="600" dirty="0">
                <a:solidFill>
                  <a:srgbClr val="F57FB0"/>
                </a:solidFill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Background</a:t>
            </a:r>
            <a:endParaRPr lang="zh-CN" altLang="en-US" sz="3200" b="1" spc="600" dirty="0">
              <a:solidFill>
                <a:srgbClr val="F57FB0"/>
              </a:solidFill>
              <a:latin typeface="Consolas" panose="020B0609020204030204" pitchFamily="49" charset="0"/>
              <a:cs typeface="Consolas" panose="020B0609020204030204" pitchFamily="49" charset="0"/>
              <a:sym typeface="微软雅黑" panose="020B0503020204020204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B758FEE-203B-7148-975B-DEFDB87E73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1584" y="2257742"/>
            <a:ext cx="6046078" cy="3129334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DC261BB5-EAE9-9A8C-D06C-9400FD0B3CA5}"/>
              </a:ext>
            </a:extLst>
          </p:cNvPr>
          <p:cNvSpPr txBox="1"/>
          <p:nvPr/>
        </p:nvSpPr>
        <p:spPr>
          <a:xfrm>
            <a:off x="723705" y="1180883"/>
            <a:ext cx="1019683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Definition of perturbation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kumimoji="1" lang="en-US" altLang="zh-C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change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expression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cells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stimulus.</a:t>
            </a:r>
            <a:endParaRPr kumimoji="1"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F31F8C3-877B-0C75-4D08-374B50292DC2}"/>
              </a:ext>
            </a:extLst>
          </p:cNvPr>
          <p:cNvSpPr txBox="1"/>
          <p:nvPr/>
        </p:nvSpPr>
        <p:spPr>
          <a:xfrm>
            <a:off x="551384" y="6388047"/>
            <a:ext cx="2153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Hsiue et al.</a:t>
            </a:r>
            <a:r>
              <a:rPr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[1]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框架 15">
            <a:extLst>
              <a:ext uri="{FF2B5EF4-FFF2-40B4-BE49-F238E27FC236}">
                <a16:creationId xmlns:a16="http://schemas.microsoft.com/office/drawing/2014/main" id="{A3B314F6-EE1F-F88A-3C78-27168041CBC2}"/>
              </a:ext>
            </a:extLst>
          </p:cNvPr>
          <p:cNvSpPr/>
          <p:nvPr/>
        </p:nvSpPr>
        <p:spPr>
          <a:xfrm>
            <a:off x="3071664" y="4653135"/>
            <a:ext cx="1080120" cy="535323"/>
          </a:xfrm>
          <a:prstGeom prst="frame">
            <a:avLst>
              <a:gd name="adj1" fmla="val 2253"/>
            </a:avLst>
          </a:prstGeom>
          <a:ln w="158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D678798B-3389-F3AD-6983-03C170FCA31D}"/>
              </a:ext>
            </a:extLst>
          </p:cNvPr>
          <p:cNvCxnSpPr>
            <a:cxnSpLocks/>
          </p:cNvCxnSpPr>
          <p:nvPr/>
        </p:nvCxnSpPr>
        <p:spPr>
          <a:xfrm flipV="1">
            <a:off x="3611724" y="5229200"/>
            <a:ext cx="0" cy="320158"/>
          </a:xfrm>
          <a:prstGeom prst="straightConnector1">
            <a:avLst/>
          </a:prstGeom>
          <a:ln w="38100">
            <a:headEnd w="lg" len="med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0DEC491C-A6D8-4E43-6681-F48E6D04BFB2}"/>
              </a:ext>
            </a:extLst>
          </p:cNvPr>
          <p:cNvSpPr txBox="1"/>
          <p:nvPr/>
        </p:nvSpPr>
        <p:spPr>
          <a:xfrm>
            <a:off x="2753430" y="5508616"/>
            <a:ext cx="17165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Cytokines,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Stimulus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472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" grpId="0"/>
      <p:bldP spid="16" grpId="0" animBg="1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FFD2310-9E14-FEAC-7525-5B69D3D9CFF6}"/>
              </a:ext>
            </a:extLst>
          </p:cNvPr>
          <p:cNvSpPr txBox="1"/>
          <p:nvPr/>
        </p:nvSpPr>
        <p:spPr>
          <a:xfrm>
            <a:off x="1487448" y="342966"/>
            <a:ext cx="9433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600" normalizeH="0" baseline="0" noProof="0" dirty="0">
                <a:ln>
                  <a:noFill/>
                </a:ln>
                <a:solidFill>
                  <a:srgbClr val="F57FB0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Background</a:t>
            </a:r>
            <a:endParaRPr kumimoji="0" lang="zh-CN" altLang="en-US" sz="3200" b="1" i="0" u="none" strike="noStrike" kern="1200" cap="none" spc="600" normalizeH="0" baseline="0" noProof="0" dirty="0">
              <a:ln>
                <a:noFill/>
              </a:ln>
              <a:solidFill>
                <a:srgbClr val="F57FB0"/>
              </a:solidFill>
              <a:effectLst/>
              <a:uLnTx/>
              <a:uFillTx/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  <a:sym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E3D62D6-2038-5793-A101-C81F93BB6884}"/>
              </a:ext>
            </a:extLst>
          </p:cNvPr>
          <p:cNvSpPr txBox="1"/>
          <p:nvPr/>
        </p:nvSpPr>
        <p:spPr>
          <a:xfrm>
            <a:off x="723705" y="1340768"/>
            <a:ext cx="101791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Perturbation prediction could provide insight for curing diseases.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00C4C4D-A01F-E5D9-8278-448C4F157B0B}"/>
              </a:ext>
            </a:extLst>
          </p:cNvPr>
          <p:cNvSpPr txBox="1"/>
          <p:nvPr/>
        </p:nvSpPr>
        <p:spPr>
          <a:xfrm>
            <a:off x="723705" y="1983347"/>
            <a:ext cx="94438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e.g.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whether a kind of new drug could suppress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tumor cells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 not.</a:t>
            </a:r>
            <a:endParaRPr kumimoji="1"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6EAF0C0-CBE5-0841-79AE-C5A8559DAD7C}"/>
              </a:ext>
            </a:extLst>
          </p:cNvPr>
          <p:cNvSpPr txBox="1"/>
          <p:nvPr/>
        </p:nvSpPr>
        <p:spPr>
          <a:xfrm>
            <a:off x="723705" y="2656704"/>
            <a:ext cx="63570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Unknown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drug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efficacy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before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clinal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trials</a:t>
            </a:r>
            <a:endParaRPr kumimoji="1"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60FB069-06C4-73AC-2B25-96543DD9C63A}"/>
              </a:ext>
            </a:extLst>
          </p:cNvPr>
          <p:cNvSpPr txBox="1"/>
          <p:nvPr/>
        </p:nvSpPr>
        <p:spPr>
          <a:xfrm>
            <a:off x="723705" y="3330061"/>
            <a:ext cx="111909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Researchers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leverage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effectiveness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drugs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64CB5DB-1AB9-1335-9D60-4A64841E7449}"/>
              </a:ext>
            </a:extLst>
          </p:cNvPr>
          <p:cNvSpPr txBox="1"/>
          <p:nvPr/>
        </p:nvSpPr>
        <p:spPr>
          <a:xfrm>
            <a:off x="2278238" y="3822139"/>
            <a:ext cx="9434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Could this drug significantly decrease tumor-related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 expression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？</a:t>
            </a:r>
            <a:endParaRPr kumimoji="1"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Whether it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could increase the gene expression of tumor-suppressive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genes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？</a:t>
            </a:r>
            <a:endParaRPr kumimoji="1"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58AC78F-2389-DE23-B7FD-7E7210A0FE4F}"/>
              </a:ext>
            </a:extLst>
          </p:cNvPr>
          <p:cNvSpPr txBox="1"/>
          <p:nvPr/>
        </p:nvSpPr>
        <p:spPr>
          <a:xfrm>
            <a:off x="723948" y="5046107"/>
            <a:ext cx="109889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goal is to provide accurate predictions of gene expressions in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perturbed cells,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thus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effective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stimulus/drug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molecules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novel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drug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discovery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curing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disease.</a:t>
            </a:r>
          </a:p>
        </p:txBody>
      </p:sp>
    </p:spTree>
    <p:extLst>
      <p:ext uri="{BB962C8B-B14F-4D97-AF65-F5344CB8AC3E}">
        <p14:creationId xmlns:p14="http://schemas.microsoft.com/office/powerpoint/2010/main" val="3843154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1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F793BB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F37DF55-B6C7-48A0-8577-B3871C955F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87" t="30491" b="28804"/>
          <a:stretch/>
        </p:blipFill>
        <p:spPr>
          <a:xfrm>
            <a:off x="0" y="0"/>
            <a:ext cx="10704512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B028E7E-1C86-46BB-9350-877210917030}"/>
              </a:ext>
            </a:extLst>
          </p:cNvPr>
          <p:cNvSpPr/>
          <p:nvPr/>
        </p:nvSpPr>
        <p:spPr>
          <a:xfrm>
            <a:off x="8904312" y="1340768"/>
            <a:ext cx="250504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Medium Cond" panose="020B0606030402020204" pitchFamily="34" charset="0"/>
              </a:rPr>
              <a:t>PART</a:t>
            </a:r>
            <a:r>
              <a:rPr lang="en-US" altLang="zh-CN" sz="6600" b="1" dirty="0">
                <a:solidFill>
                  <a:srgbClr val="F57FB0"/>
                </a:solidFill>
                <a:latin typeface="Franklin Gothic Medium Cond" panose="020B0606030402020204" pitchFamily="34" charset="0"/>
              </a:rPr>
              <a:t>  </a:t>
            </a:r>
            <a:r>
              <a:rPr lang="en-US" altLang="zh-CN" sz="7200" b="1" dirty="0">
                <a:solidFill>
                  <a:srgbClr val="F57FB0"/>
                </a:solidFill>
                <a:latin typeface="Franklin Gothic Medium Cond" panose="020B0606030402020204" pitchFamily="34" charset="0"/>
              </a:rPr>
              <a:t>0</a:t>
            </a:r>
            <a:r>
              <a:rPr lang="en-US" altLang="zh-CN" sz="7200" b="1" dirty="0">
                <a:solidFill>
                  <a:srgbClr val="6BC0E8"/>
                </a:solidFill>
                <a:latin typeface="Franklin Gothic Medium Cond" panose="020B0606030402020204" pitchFamily="34" charset="0"/>
              </a:rPr>
              <a:t>2</a:t>
            </a:r>
            <a:endParaRPr lang="en-US" altLang="zh-CN" sz="6600" b="1" dirty="0">
              <a:solidFill>
                <a:srgbClr val="6BC0E8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0666EC7D-4CB6-4FA3-8787-120FC8EE33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4032" y="2780928"/>
            <a:ext cx="502532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5400" spc="600" dirty="0">
                <a:solidFill>
                  <a:srgbClr val="F57FB0"/>
                </a:solidFill>
                <a:latin typeface="Swis721 Lt BT" panose="020B0403020202020204" pitchFamily="34" charset="0"/>
                <a:ea typeface="微软雅黑" panose="020B0503020204020204" pitchFamily="34" charset="-122"/>
                <a:cs typeface="LilyUPC" panose="020B0604020202020204" pitchFamily="34" charset="-34"/>
                <a:sym typeface="微软雅黑" panose="020B0503020204020204" pitchFamily="34" charset="-122"/>
              </a:rPr>
              <a:t>Benchmarking</a:t>
            </a:r>
            <a:endParaRPr lang="zh-CN" altLang="en-US" sz="5400" spc="600" dirty="0">
              <a:solidFill>
                <a:srgbClr val="F57FB0"/>
              </a:solidFill>
              <a:latin typeface="Swis721 Lt BT" panose="020B0403020202020204" pitchFamily="34" charset="0"/>
              <a:ea typeface="微软雅黑" panose="020B0503020204020204" pitchFamily="34" charset="-122"/>
              <a:cs typeface="LilyUPC" panose="020B0604020202020204" pitchFamily="34" charset="-34"/>
              <a:sym typeface="微软雅黑" panose="020B0503020204020204" pitchFamily="34" charset="-122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EF6D50F-D174-4979-85D5-A2DF147417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56834" y="3718800"/>
            <a:ext cx="125826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spc="600" dirty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方法对比</a:t>
            </a:r>
          </a:p>
        </p:txBody>
      </p:sp>
    </p:spTree>
    <p:extLst>
      <p:ext uri="{BB962C8B-B14F-4D97-AF65-F5344CB8AC3E}">
        <p14:creationId xmlns:p14="http://schemas.microsoft.com/office/powerpoint/2010/main" val="4024664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75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50"/>
                            </p:stCondLst>
                            <p:childTnLst>
                              <p:par>
                                <p:cTn id="17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9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0" dur="46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" decel="50000" autoRev="1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4" fill="hold">
                                          <p:stCondLst>
                                            <p:cond delay="8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>
            <a:extLst>
              <a:ext uri="{FF2B5EF4-FFF2-40B4-BE49-F238E27FC236}">
                <a16:creationId xmlns:a16="http://schemas.microsoft.com/office/drawing/2014/main" id="{AA900864-AD50-E998-E882-3B21A8C0FAC5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02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8BE75E0-61B5-990F-5EB5-A72A25E4632D}"/>
              </a:ext>
            </a:extLst>
          </p:cNvPr>
          <p:cNvSpPr txBox="1"/>
          <p:nvPr/>
        </p:nvSpPr>
        <p:spPr>
          <a:xfrm>
            <a:off x="810265" y="1327268"/>
            <a:ext cx="24593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Benchmarking</a:t>
            </a:r>
            <a:endParaRPr kumimoji="1" lang="en-US" altLang="zh-C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5189153-6A5F-2615-3C37-C4FC97E43BDF}"/>
              </a:ext>
            </a:extLst>
          </p:cNvPr>
          <p:cNvSpPr txBox="1"/>
          <p:nvPr/>
        </p:nvSpPr>
        <p:spPr>
          <a:xfrm>
            <a:off x="810265" y="1940639"/>
            <a:ext cx="75087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 methods: such as linear regression.</a:t>
            </a:r>
          </a:p>
          <a:p>
            <a:pPr marL="342900" indent="-342900">
              <a:buAutoNum type="arabicPeriod"/>
            </a:pP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GANs: such as sc-WGAN</a:t>
            </a:r>
            <a:r>
              <a:rPr kumimoji="1" lang="en-US" altLang="zh-CN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style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transfer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r>
              <a:rPr kumimoji="1" lang="en-US" altLang="zh-CN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</a:t>
            </a:r>
          </a:p>
          <a:p>
            <a:pPr marL="342900" indent="-342900">
              <a:buAutoNum type="arabicPeriod"/>
            </a:pP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VAEs: such as CVAE and scGen</a:t>
            </a:r>
            <a:r>
              <a:rPr kumimoji="1" lang="en-US" altLang="zh-CN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1"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286BE69-F4D2-6294-DE56-B7CD35A33F5A}"/>
              </a:ext>
            </a:extLst>
          </p:cNvPr>
          <p:cNvSpPr txBox="1"/>
          <p:nvPr/>
        </p:nvSpPr>
        <p:spPr>
          <a:xfrm>
            <a:off x="810265" y="3467328"/>
            <a:ext cx="19607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029C637-029F-E277-4FA6-C3716FDFE107}"/>
              </a:ext>
            </a:extLst>
          </p:cNvPr>
          <p:cNvSpPr txBox="1"/>
          <p:nvPr/>
        </p:nvSpPr>
        <p:spPr>
          <a:xfrm>
            <a:off x="810265" y="4100879"/>
            <a:ext cx="11190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 methods have poor predicting ability for non-linear cases.</a:t>
            </a:r>
          </a:p>
          <a:p>
            <a:pPr marL="342900" indent="-342900">
              <a:buAutoNum type="arabicPeriod"/>
            </a:pP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GANs would provide “versatile” results, and the training process is not stable.</a:t>
            </a:r>
          </a:p>
          <a:p>
            <a:pPr marL="342900" indent="-342900">
              <a:buAutoNum type="arabicPeriod"/>
            </a:pP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VAEs could result in “vague” results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(i.e. could not divide control data from perturbed data).</a:t>
            </a:r>
            <a:endParaRPr kumimoji="1"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FBD17AB-DBAD-9922-1176-E322CAC84155}"/>
              </a:ext>
            </a:extLst>
          </p:cNvPr>
          <p:cNvSpPr txBox="1"/>
          <p:nvPr/>
        </p:nvSpPr>
        <p:spPr>
          <a:xfrm>
            <a:off x="1487448" y="342966"/>
            <a:ext cx="9433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600" normalizeH="0" baseline="0" noProof="0" dirty="0">
                <a:ln>
                  <a:noFill/>
                </a:ln>
                <a:solidFill>
                  <a:srgbClr val="F57FB0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Benchmarking</a:t>
            </a:r>
          </a:p>
        </p:txBody>
      </p:sp>
    </p:spTree>
    <p:extLst>
      <p:ext uri="{BB962C8B-B14F-4D97-AF65-F5344CB8AC3E}">
        <p14:creationId xmlns:p14="http://schemas.microsoft.com/office/powerpoint/2010/main" val="117873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8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9EA94445-7E50-BA41-36DC-C0520021C809}"/>
              </a:ext>
            </a:extLst>
          </p:cNvPr>
          <p:cNvGrpSpPr/>
          <p:nvPr/>
        </p:nvGrpSpPr>
        <p:grpSpPr>
          <a:xfrm>
            <a:off x="559636" y="885738"/>
            <a:ext cx="6370131" cy="2968452"/>
            <a:chOff x="183684" y="1022228"/>
            <a:chExt cx="6370131" cy="2968452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7BDED9C6-2F8D-BA86-BD6D-23423A6C53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29045"/>
            <a:stretch/>
          </p:blipFill>
          <p:spPr>
            <a:xfrm>
              <a:off x="183684" y="1523595"/>
              <a:ext cx="6370131" cy="2467085"/>
            </a:xfrm>
            <a:prstGeom prst="rect">
              <a:avLst/>
            </a:prstGeom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54828A50-FAD5-994D-1BFE-56876A0B7D3E}"/>
                </a:ext>
              </a:extLst>
            </p:cNvPr>
            <p:cNvSpPr txBox="1"/>
            <p:nvPr/>
          </p:nvSpPr>
          <p:spPr>
            <a:xfrm>
              <a:off x="2729363" y="1022228"/>
              <a:ext cx="1278772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scGen</a:t>
              </a:r>
              <a:endPara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05113F36-66A6-7B86-466C-79053BC631EF}"/>
              </a:ext>
            </a:extLst>
          </p:cNvPr>
          <p:cNvSpPr txBox="1"/>
          <p:nvPr/>
        </p:nvSpPr>
        <p:spPr>
          <a:xfrm>
            <a:off x="723705" y="285287"/>
            <a:ext cx="752688" cy="715089"/>
          </a:xfrm>
          <a:prstGeom prst="roundRect">
            <a:avLst/>
          </a:prstGeom>
          <a:solidFill>
            <a:srgbClr val="F57FB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02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46F0141-6ABB-1687-9D58-CF2C54E84AC8}"/>
              </a:ext>
            </a:extLst>
          </p:cNvPr>
          <p:cNvSpPr txBox="1"/>
          <p:nvPr/>
        </p:nvSpPr>
        <p:spPr>
          <a:xfrm>
            <a:off x="589804" y="6388047"/>
            <a:ext cx="2557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Lotfollahi et al</a:t>
            </a:r>
            <a:r>
              <a:rPr kumimoji="1"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[2]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106BA33-92EA-FF49-A07E-67BA67FC7CB2}"/>
              </a:ext>
            </a:extLst>
          </p:cNvPr>
          <p:cNvSpPr txBox="1"/>
          <p:nvPr/>
        </p:nvSpPr>
        <p:spPr>
          <a:xfrm>
            <a:off x="1487448" y="342966"/>
            <a:ext cx="9433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600" normalizeH="0" baseline="0" noProof="0" dirty="0">
                <a:ln>
                  <a:noFill/>
                </a:ln>
                <a:solidFill>
                  <a:srgbClr val="F57FB0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Consolas" panose="020B0609020204030204" pitchFamily="49" charset="0"/>
                <a:sym typeface="微软雅黑" panose="020B0503020204020204" pitchFamily="34" charset="-122"/>
              </a:rPr>
              <a:t>Benchmarking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F50A58B9-645C-4639-3411-76269B4DE068}"/>
              </a:ext>
            </a:extLst>
          </p:cNvPr>
          <p:cNvGrpSpPr/>
          <p:nvPr/>
        </p:nvGrpSpPr>
        <p:grpSpPr>
          <a:xfrm>
            <a:off x="8256240" y="2537060"/>
            <a:ext cx="2862345" cy="4049687"/>
            <a:chOff x="6716009" y="817548"/>
            <a:chExt cx="2621138" cy="3708424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DAAD9455-10EA-EFB0-AB07-FF63B453B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16009" y="1285612"/>
              <a:ext cx="2621138" cy="3240360"/>
            </a:xfrm>
            <a:prstGeom prst="rect">
              <a:avLst/>
            </a:prstGeom>
          </p:spPr>
        </p:pic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78B560E6-CBD5-246A-2856-626A5815DD3E}"/>
                </a:ext>
              </a:extLst>
            </p:cNvPr>
            <p:cNvSpPr txBox="1"/>
            <p:nvPr/>
          </p:nvSpPr>
          <p:spPr>
            <a:xfrm>
              <a:off x="7004807" y="817548"/>
              <a:ext cx="2043542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sc-WGAN</a:t>
              </a:r>
              <a:endPara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8A86D59A-327B-B0B0-BE3F-6102DB73FDDD}"/>
              </a:ext>
            </a:extLst>
          </p:cNvPr>
          <p:cNvGrpSpPr/>
          <p:nvPr/>
        </p:nvGrpSpPr>
        <p:grpSpPr>
          <a:xfrm>
            <a:off x="94212" y="4038684"/>
            <a:ext cx="7200800" cy="2323220"/>
            <a:chOff x="0" y="3952208"/>
            <a:chExt cx="7200800" cy="2323220"/>
          </a:xfrm>
        </p:grpSpPr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C1FF245A-73FC-C3D1-21B8-2611086398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3574" r="2806"/>
            <a:stretch/>
          </p:blipFill>
          <p:spPr>
            <a:xfrm>
              <a:off x="0" y="4475428"/>
              <a:ext cx="7200800" cy="1800000"/>
            </a:xfrm>
            <a:prstGeom prst="rect">
              <a:avLst/>
            </a:prstGeom>
          </p:spPr>
        </p:pic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F53A5E54-2FB7-A724-8C53-A676A2BBA3A7}"/>
                </a:ext>
              </a:extLst>
            </p:cNvPr>
            <p:cNvSpPr txBox="1"/>
            <p:nvPr/>
          </p:nvSpPr>
          <p:spPr>
            <a:xfrm>
              <a:off x="2961014" y="3952208"/>
              <a:ext cx="1278772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CVAE</a:t>
              </a:r>
              <a:endPara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F29C536A-7531-A2C8-ACC1-09E6363F48D9}"/>
              </a:ext>
            </a:extLst>
          </p:cNvPr>
          <p:cNvGrpSpPr/>
          <p:nvPr/>
        </p:nvGrpSpPr>
        <p:grpSpPr>
          <a:xfrm>
            <a:off x="6940822" y="227075"/>
            <a:ext cx="5146290" cy="2320059"/>
            <a:chOff x="723705" y="1046071"/>
            <a:chExt cx="5146290" cy="2320059"/>
          </a:xfrm>
        </p:grpSpPr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CF262AE3-C7EB-33EA-38BB-0E6D15A1E2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14054" b="18144"/>
            <a:stretch/>
          </p:blipFill>
          <p:spPr>
            <a:xfrm>
              <a:off x="723705" y="1566130"/>
              <a:ext cx="5146290" cy="1800000"/>
            </a:xfrm>
            <a:prstGeom prst="rect">
              <a:avLst/>
            </a:prstGeom>
          </p:spPr>
        </p:pic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4262BF34-FCEA-A949-2BD1-CB6AB2AFB0A3}"/>
                </a:ext>
              </a:extLst>
            </p:cNvPr>
            <p:cNvSpPr txBox="1"/>
            <p:nvPr/>
          </p:nvSpPr>
          <p:spPr>
            <a:xfrm>
              <a:off x="2657464" y="1046071"/>
              <a:ext cx="1278772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stGAN</a:t>
              </a:r>
              <a:endPara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12303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3383</TotalTime>
  <Words>973</Words>
  <Application>Microsoft Macintosh PowerPoint</Application>
  <PresentationFormat>宽屏</PresentationFormat>
  <Paragraphs>176</Paragraphs>
  <Slides>27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42" baseType="lpstr">
      <vt:lpstr>等线</vt:lpstr>
      <vt:lpstr>微软雅黑</vt:lpstr>
      <vt:lpstr>造字工房典黑（非商用）常规体</vt:lpstr>
      <vt:lpstr>iAi</vt:lpstr>
      <vt:lpstr>Swis721 Cn BT</vt:lpstr>
      <vt:lpstr>Swis721 Lt BT</vt:lpstr>
      <vt:lpstr>Arial</vt:lpstr>
      <vt:lpstr>Calibri</vt:lpstr>
      <vt:lpstr>Cambria</vt:lpstr>
      <vt:lpstr>Cambria Math</vt:lpstr>
      <vt:lpstr>Consolas</vt:lpstr>
      <vt:lpstr>Franklin Gothic Medium Cond</vt:lpstr>
      <vt:lpstr>NOTEWORTHY LIGHT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tang zijia</cp:lastModifiedBy>
  <cp:revision>298</cp:revision>
  <dcterms:modified xsi:type="dcterms:W3CDTF">2023-12-01T11:02:50Z</dcterms:modified>
</cp:coreProperties>
</file>

<file path=docProps/thumbnail.jpeg>
</file>